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3" r:id="rId2"/>
    <p:sldMasterId id="2147483721" r:id="rId3"/>
  </p:sldMasterIdLst>
  <p:notesMasterIdLst>
    <p:notesMasterId r:id="rId35"/>
  </p:notesMasterIdLst>
  <p:sldIdLst>
    <p:sldId id="287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4" r:id="rId13"/>
    <p:sldId id="282" r:id="rId14"/>
    <p:sldId id="283" r:id="rId15"/>
    <p:sldId id="292" r:id="rId16"/>
    <p:sldId id="288" r:id="rId17"/>
    <p:sldId id="289" r:id="rId18"/>
    <p:sldId id="273" r:id="rId19"/>
    <p:sldId id="270" r:id="rId20"/>
    <p:sldId id="271" r:id="rId21"/>
    <p:sldId id="268" r:id="rId22"/>
    <p:sldId id="269" r:id="rId23"/>
    <p:sldId id="267" r:id="rId24"/>
    <p:sldId id="265" r:id="rId25"/>
    <p:sldId id="266" r:id="rId26"/>
    <p:sldId id="261" r:id="rId27"/>
    <p:sldId id="262" r:id="rId28"/>
    <p:sldId id="257" r:id="rId29"/>
    <p:sldId id="258" r:id="rId30"/>
    <p:sldId id="259" r:id="rId31"/>
    <p:sldId id="260" r:id="rId32"/>
    <p:sldId id="263" r:id="rId33"/>
    <p:sldId id="264" r:id="rId34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547CB-2208-4102-9807-6FDE00D9F92B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2488E-DBE3-4AF7-B0B0-30C5D00C7B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385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  <p:sp>
        <p:nvSpPr>
          <p:cNvPr id="2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24" name="Suorakulmio 2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9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2.11.2021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34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90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2.11.2021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6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0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1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2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285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2" name="Suorakulmio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3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2.11.2021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4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5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8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047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2.11.2021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15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173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3" name="Suorakulmio 12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2.11.2021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35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118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8925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Suorakulmio 1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2.11.2021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75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95638" cy="6858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85667" y="798263"/>
            <a:ext cx="5658848" cy="1325563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3985667" y="2473325"/>
            <a:ext cx="7368133" cy="400447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30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552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480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489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431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8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9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  <p:sp>
        <p:nvSpPr>
          <p:cNvPr id="2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24" name="Suorakulmio 2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82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461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  <p:sp>
        <p:nvSpPr>
          <p:cNvPr id="17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3732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  <p:sp>
        <p:nvSpPr>
          <p:cNvPr id="17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1982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2.11.2021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489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65" y="-10260"/>
            <a:ext cx="899470" cy="1349999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1921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2.11.2021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77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2.11.2021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8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280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2.11.2021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3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07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2.11.2021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7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2.11.2021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8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0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1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2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6385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2" name="Suorakulmio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3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2.11.2021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4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5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38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971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2.11.2021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6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350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3" name="Suorakulmio 12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2.11.2021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63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780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Suorakulmio 1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2.11.2021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2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2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85667" y="798263"/>
            <a:ext cx="5658848" cy="1325563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4" name="Kuvan paikkamerkki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95638" cy="6858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3985667" y="2473325"/>
            <a:ext cx="7368133" cy="400447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835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7514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5612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935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637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781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22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4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  <p:sp>
        <p:nvSpPr>
          <p:cNvPr id="2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24" name="Suorakulmio 2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2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1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  <p:sp>
        <p:nvSpPr>
          <p:cNvPr id="17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865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2.11.2021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4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768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65" y="-10260"/>
            <a:ext cx="899470" cy="1349999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717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65" y="-10260"/>
            <a:ext cx="899470" cy="1349999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145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2.11.2021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1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2.11.2021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40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2.11.2021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3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07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2.11.2021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0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1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2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6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2" name="Suorakulmio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3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2.11.2021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4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5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5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4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2.11.2021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12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2.11.2021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11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32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3" name="Suorakulmio 12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2.11.2021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9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2.11.2021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05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Suorakulmio 1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2.11.2021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2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2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8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85667" y="798263"/>
            <a:ext cx="5658848" cy="1325563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4" name="Kuvan paikkamerkki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95638" cy="6858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3985667" y="2473325"/>
            <a:ext cx="7368133" cy="400447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800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654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957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4785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020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2.11.2021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10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03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6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2.11.2021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32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62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50" r:id="rId2"/>
    <p:sldLayoutId id="2147483692" r:id="rId3"/>
    <p:sldLayoutId id="2147483677" r:id="rId4"/>
    <p:sldLayoutId id="2147483651" r:id="rId5"/>
    <p:sldLayoutId id="2147483661" r:id="rId6"/>
    <p:sldLayoutId id="2147483660" r:id="rId7"/>
    <p:sldLayoutId id="2147483678" r:id="rId8"/>
    <p:sldLayoutId id="2147483679" r:id="rId9"/>
    <p:sldLayoutId id="2147483652" r:id="rId10"/>
    <p:sldLayoutId id="2147483653" r:id="rId11"/>
    <p:sldLayoutId id="2147483680" r:id="rId12"/>
    <p:sldLayoutId id="2147483654" r:id="rId13"/>
    <p:sldLayoutId id="2147483681" r:id="rId14"/>
    <p:sldLayoutId id="2147483655" r:id="rId15"/>
    <p:sldLayoutId id="2147483685" r:id="rId16"/>
    <p:sldLayoutId id="2147483683" r:id="rId17"/>
    <p:sldLayoutId id="2147483656" r:id="rId18"/>
    <p:sldLayoutId id="2147483657" r:id="rId19"/>
    <p:sldLayoutId id="2147483684" r:id="rId20"/>
    <p:sldLayoutId id="2147483689" r:id="rId21"/>
    <p:sldLayoutId id="2147483682" r:id="rId22"/>
    <p:sldLayoutId id="2147483686" r:id="rId23"/>
    <p:sldLayoutId id="2147483687" r:id="rId24"/>
    <p:sldLayoutId id="2147483688" r:id="rId25"/>
    <p:sldLayoutId id="2147483690" r:id="rId26"/>
    <p:sldLayoutId id="2147483691" r:id="rId2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67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  <p:sldLayoutId id="2147483714" r:id="rId21"/>
    <p:sldLayoutId id="2147483715" r:id="rId22"/>
    <p:sldLayoutId id="2147483716" r:id="rId23"/>
    <p:sldLayoutId id="2147483717" r:id="rId24"/>
    <p:sldLayoutId id="2147483718" r:id="rId25"/>
    <p:sldLayoutId id="2147483719" r:id="rId26"/>
    <p:sldLayoutId id="2147483720" r:id="rId2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43F-6171-4C3F-AE37-C5B10067A56A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06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  <p:sldLayoutId id="2147483746" r:id="rId25"/>
    <p:sldLayoutId id="2147483747" r:id="rId26"/>
    <p:sldLayoutId id="2147483748" r:id="rId2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Henkilöstökysely perusopetus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Oppimisympäristöselvitys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680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4852" y="290456"/>
            <a:ext cx="10858948" cy="5886507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/>
              <a:t>Vaihtoehto 3</a:t>
            </a:r>
          </a:p>
          <a:p>
            <a:pPr lvl="1"/>
            <a:r>
              <a:rPr lang="fi-FI" dirty="0"/>
              <a:t>Joustava alkuopetus Oinasjärvellä lukuvuodesta 2024-2025 lähtien. 3.-6.luokkien oppilaat siirtyvät Kirkonmäen koulun yhteyteen. (Joustavalla alkuopetuksella tarkoitetaan opetusryhmää, jossa toimii esiopetuksen (ja mahd. 5-vuotiaiden ikäryhmän) ja perusopetuksen 1. ja 2. vuosiluokan oppilaita. Keskeinen tavoite on madaltaa yhteisten oppilaiden kynnystä siirtyä esiopetuksesta koulun puolelle.) </a:t>
            </a:r>
          </a:p>
          <a:p>
            <a:pPr lvl="1"/>
            <a:r>
              <a:rPr lang="fi-FI" dirty="0"/>
              <a:t>Joustava alkuopetus Pitkäjärvellä lukuvuodesta 2024-2025 lähtien. 3.-6.luokkien oppilaiden siirtäminen Joensuun kouluun.</a:t>
            </a:r>
          </a:p>
          <a:p>
            <a:pPr lvl="1"/>
            <a:r>
              <a:rPr lang="fi-FI" dirty="0"/>
              <a:t>Kiiruun yhtenäiskoulun perustaminen lv 2024-2028 välillä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Kirkonmäen koulu sijoitetaan Kiiruun yhtenäiskouluun.</a:t>
            </a:r>
            <a:br>
              <a:rPr lang="fi-FI" dirty="0"/>
            </a:br>
            <a:endParaRPr lang="fi-FI" dirty="0"/>
          </a:p>
          <a:p>
            <a:r>
              <a:rPr lang="fi-FI" b="1" dirty="0" smtClean="0"/>
              <a:t>Vaihtoehto </a:t>
            </a:r>
            <a:r>
              <a:rPr lang="fi-FI" b="1" dirty="0"/>
              <a:t>4</a:t>
            </a:r>
          </a:p>
          <a:p>
            <a:pPr lvl="1"/>
            <a:r>
              <a:rPr lang="fi-FI" dirty="0"/>
              <a:t>Oinasjärven koulun 1.-6. </a:t>
            </a:r>
            <a:r>
              <a:rPr lang="fi-FI" dirty="0" err="1"/>
              <a:t>lk</a:t>
            </a:r>
            <a:r>
              <a:rPr lang="fi-FI" dirty="0"/>
              <a:t> oppilaat siirtyvät Kirkonmäen kouluun lv 2024-2025.</a:t>
            </a:r>
          </a:p>
          <a:p>
            <a:pPr lvl="1"/>
            <a:r>
              <a:rPr lang="fi-FI" dirty="0"/>
              <a:t>Pitkäjärven koulun 1.-6. </a:t>
            </a:r>
            <a:r>
              <a:rPr lang="fi-FI" dirty="0" err="1"/>
              <a:t>lk</a:t>
            </a:r>
            <a:r>
              <a:rPr lang="fi-FI" dirty="0"/>
              <a:t> oppilaat siirtyvät Joensuun kouluun lv 2024-2025.</a:t>
            </a:r>
          </a:p>
          <a:p>
            <a:pPr lvl="1"/>
            <a:r>
              <a:rPr lang="fi-FI" dirty="0"/>
              <a:t>Kirkonmäen koulu siirretään Kiiruun yhtenäiskouluun lv 2024-2028 välillä.</a:t>
            </a:r>
          </a:p>
          <a:p>
            <a:pPr lvl="1"/>
            <a:r>
              <a:rPr lang="fi-FI" dirty="0"/>
              <a:t>Kiiruun yhtenäiskoulun perustaminen lv 2024-2028 välillä.</a:t>
            </a:r>
          </a:p>
          <a:p>
            <a:pPr lvl="1"/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40859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0155" y="462579"/>
            <a:ext cx="10783645" cy="5714384"/>
          </a:xfrm>
        </p:spPr>
        <p:txBody>
          <a:bodyPr>
            <a:normAutofit/>
          </a:bodyPr>
          <a:lstStyle/>
          <a:p>
            <a:r>
              <a:rPr lang="fi-FI" b="1" dirty="0" smtClean="0"/>
              <a:t>Vaihtoehto 5</a:t>
            </a:r>
          </a:p>
          <a:p>
            <a:pPr lvl="1"/>
            <a:r>
              <a:rPr lang="fi-FI" dirty="0"/>
              <a:t>Kiiruun koulukeskukseen siirretään 5.-6. luokat ja pienryhmät lv 2024-2028 välillä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Oinasjärven, Pitkäjärven ja Kirkonmäen oppilaat 1.-4. </a:t>
            </a:r>
            <a:r>
              <a:rPr lang="fi-FI" dirty="0" err="1"/>
              <a:t>lk</a:t>
            </a:r>
            <a:r>
              <a:rPr lang="fi-FI" dirty="0"/>
              <a:t> siirretään Joensuun kouluun lv 2024-2028 välillä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Tilojen vapautuessa Kiiruun koulukeskuksesta alakoulun luokka-asteita siirretään vaiheittain rakennukseen</a:t>
            </a:r>
            <a:r>
              <a:rPr lang="fi-FI" dirty="0" smtClean="0"/>
              <a:t>.</a:t>
            </a:r>
          </a:p>
          <a:p>
            <a:r>
              <a:rPr lang="fi-FI" b="1" dirty="0"/>
              <a:t>Vaihtoehto 6</a:t>
            </a:r>
          </a:p>
          <a:p>
            <a:pPr lvl="1"/>
            <a:r>
              <a:rPr lang="fi-FI" dirty="0"/>
              <a:t>Kiiruun koulukeskukseen siirretään 5.-6. luokat ja pienryhmät lv 2024-2025 alkaen vaiheittain.</a:t>
            </a:r>
          </a:p>
          <a:p>
            <a:pPr lvl="1"/>
            <a:r>
              <a:rPr lang="fi-FI" dirty="0"/>
              <a:t>Oinasjärven ja Pitkäjärven kouluissa jatkuu 1.-4. luokkien opetus.</a:t>
            </a:r>
          </a:p>
          <a:p>
            <a:pPr lvl="1"/>
            <a:r>
              <a:rPr lang="fi-FI" dirty="0"/>
              <a:t>Kirkonmäen 1.-4. luokkien opetus siirretään Joensuun kouluun lv 2024-2025 alkaen.</a:t>
            </a:r>
          </a:p>
          <a:p>
            <a:pPr lvl="1"/>
            <a:r>
              <a:rPr lang="fi-FI" dirty="0"/>
              <a:t>Keskustan esiopetus siirtyy Joensuun kouluun.</a:t>
            </a:r>
          </a:p>
          <a:p>
            <a:pPr lvl="1"/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762058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5. Mikä näistä vaihtoehdoista olisi mielestäsi paras?</a:t>
            </a:r>
            <a:br>
              <a:rPr lang="fi-FI" sz="3600" dirty="0" smtClean="0"/>
            </a:br>
            <a:r>
              <a:rPr lang="fi-FI" sz="1400" dirty="0" smtClean="0"/>
              <a:t>Vastaajien määrä 42</a:t>
            </a:r>
            <a:endParaRPr lang="fi-FI" sz="36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0894478"/>
              </p:ext>
            </p:extLst>
          </p:nvPr>
        </p:nvGraphicFramePr>
        <p:xfrm>
          <a:off x="7347474" y="2549563"/>
          <a:ext cx="4006326" cy="314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5442">
                  <a:extLst>
                    <a:ext uri="{9D8B030D-6E8A-4147-A177-3AD203B41FA5}">
                      <a16:colId xmlns:a16="http://schemas.microsoft.com/office/drawing/2014/main" val="3509624604"/>
                    </a:ext>
                  </a:extLst>
                </a:gridCol>
                <a:gridCol w="1335442">
                  <a:extLst>
                    <a:ext uri="{9D8B030D-6E8A-4147-A177-3AD203B41FA5}">
                      <a16:colId xmlns:a16="http://schemas.microsoft.com/office/drawing/2014/main" val="1243587719"/>
                    </a:ext>
                  </a:extLst>
                </a:gridCol>
                <a:gridCol w="1335442">
                  <a:extLst>
                    <a:ext uri="{9D8B030D-6E8A-4147-A177-3AD203B41FA5}">
                      <a16:colId xmlns:a16="http://schemas.microsoft.com/office/drawing/2014/main" val="1189660316"/>
                    </a:ext>
                  </a:extLst>
                </a:gridCol>
              </a:tblGrid>
              <a:tr h="449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n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035320204"/>
                  </a:ext>
                </a:extLst>
              </a:tr>
              <a:tr h="449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Vaihtoehto 1.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13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31,0%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06611142"/>
                  </a:ext>
                </a:extLst>
              </a:tr>
              <a:tr h="449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Vaihtoehto 2.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2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4,8%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4212254089"/>
                  </a:ext>
                </a:extLst>
              </a:tr>
              <a:tr h="449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Vaihtoehto 3.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5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11,9%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192594390"/>
                  </a:ext>
                </a:extLst>
              </a:tr>
              <a:tr h="449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Vaihtoehto 4.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5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11,9%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2859105065"/>
                  </a:ext>
                </a:extLst>
              </a:tr>
              <a:tr h="449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Vaihtoehto 5.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3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7,1%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2641548320"/>
                  </a:ext>
                </a:extLst>
              </a:tr>
              <a:tr h="449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Vaihtoehto 6.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14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33,3%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258545606"/>
                  </a:ext>
                </a:extLst>
              </a:tr>
            </a:tbl>
          </a:graphicData>
        </a:graphic>
      </p:graphicFrame>
      <p:pic>
        <p:nvPicPr>
          <p:cNvPr id="7" name="Sisällön paikkamerkki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8640" y="1807285"/>
            <a:ext cx="6572922" cy="426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68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6. Miksi?</a:t>
            </a:r>
            <a:br>
              <a:rPr lang="fi-FI" dirty="0" smtClean="0"/>
            </a:br>
            <a:r>
              <a:rPr lang="fi-FI" sz="1600" dirty="0" smtClean="0"/>
              <a:t>Vastaajien määrä 49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Valintoja perusteltiin: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smtClean="0"/>
              <a:t>Koulumatkat, kuljetuskustannukset, koulupäivien pituus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smtClean="0"/>
              <a:t>Kiiruun koulun muutostarpeiden suuruus ja kustannukset niin sisätiloihin ja välituntipihalle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smtClean="0"/>
              <a:t>Oppilaiden mahtuminen Kiiruun tai Joensuun kouluille, luokkatilojen riittävyys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smtClean="0"/>
              <a:t>Isommilta oppilaita saatu malli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smtClean="0"/>
              <a:t>Erityisoppilaiden määrä ja oppilasryhmien jakamisen mahdollisuudet, jos yksikkö on suuri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smtClean="0"/>
              <a:t>Luokkakokojen suureneminen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smtClean="0"/>
              <a:t>Opettajien määrä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902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6. Miksi </a:t>
            </a:r>
            <a:r>
              <a:rPr lang="fi-FI" sz="3200" dirty="0" smtClean="0"/>
              <a:t>(esimerkkejä vastauksista)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dirty="0" smtClean="0"/>
              <a:t>”Joensuun koulussa on tällä hetkellä liikaa oppilaita tiloihin nähden. Hyvä, kun sieltä vähenee oppilaita, niin saadaan lisää jakotiloja käyttöön.”</a:t>
            </a:r>
          </a:p>
          <a:p>
            <a:r>
              <a:rPr lang="fi-FI" dirty="0" smtClean="0"/>
              <a:t>Keskustassa riittää yksi alakoulu. </a:t>
            </a:r>
          </a:p>
          <a:p>
            <a:r>
              <a:rPr lang="fi-FI" dirty="0" smtClean="0"/>
              <a:t>Tuttu ja turvallinen, rauhaisa ja sopivan pieni (ihmismäärältään) oppimisympäristö mahdollisimman pitkään</a:t>
            </a:r>
          </a:p>
          <a:p>
            <a:r>
              <a:rPr lang="fi-FI" dirty="0" smtClean="0"/>
              <a:t>Mikään ratkaisuista ei ole hyvä (useampi vastaus)</a:t>
            </a:r>
          </a:p>
          <a:p>
            <a:pPr lvl="1"/>
            <a:r>
              <a:rPr lang="fi-FI" dirty="0" smtClean="0"/>
              <a:t>Mm. liian nopea aikataulu</a:t>
            </a:r>
          </a:p>
          <a:p>
            <a:pPr lvl="1"/>
            <a:r>
              <a:rPr lang="fi-FI" dirty="0" smtClean="0"/>
              <a:t>Kiiruulla ja Joensuun koulussa ei ole ylimääräisiä tiloja</a:t>
            </a:r>
          </a:p>
          <a:p>
            <a:pPr lvl="1"/>
            <a:r>
              <a:rPr lang="fi-FI" dirty="0" smtClean="0"/>
              <a:t>Kuljetusoppilaiden määrä kasvaa</a:t>
            </a:r>
          </a:p>
          <a:p>
            <a:pPr lvl="1"/>
            <a:r>
              <a:rPr lang="fi-FI" dirty="0" smtClean="0"/>
              <a:t>Pienelle oppilaalle lähikoulu paras koulu</a:t>
            </a:r>
          </a:p>
          <a:p>
            <a:pPr lvl="1"/>
            <a:r>
              <a:rPr lang="fi-FI" dirty="0" smtClean="0"/>
              <a:t>Alakoululaiset ja yläkoululaiset tulee pitää erillään – lapsuuden loppu ”lasten saatava olla lapsia”</a:t>
            </a:r>
          </a:p>
          <a:p>
            <a:r>
              <a:rPr lang="fi-FI" dirty="0"/>
              <a:t>Perustelut miksi alakoululaisten siirto Kiiruulle on huono vaihtoehto:</a:t>
            </a:r>
          </a:p>
          <a:p>
            <a:pPr lvl="1"/>
            <a:r>
              <a:rPr lang="fi-FI" dirty="0"/>
              <a:t>Lapsuuden lyheneminen</a:t>
            </a:r>
          </a:p>
          <a:p>
            <a:pPr lvl="1"/>
            <a:r>
              <a:rPr lang="fi-FI" dirty="0"/>
              <a:t>Välituntipiha ei tue alakoululaisten leikkimistä</a:t>
            </a:r>
          </a:p>
          <a:p>
            <a:pPr lvl="1"/>
            <a:r>
              <a:rPr lang="fi-FI" dirty="0"/>
              <a:t>Liikenneturvallisuus ongelmallinen: koulun sijainti ja koulupiha</a:t>
            </a:r>
          </a:p>
          <a:p>
            <a:pPr lvl="1"/>
            <a:r>
              <a:rPr lang="fi-FI" dirty="0"/>
              <a:t>Koulussa ei ole tällä hetkellä kaikkeen toimintaan toimivia tiloja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36746" y="1825625"/>
            <a:ext cx="5181600" cy="4219040"/>
          </a:xfrm>
        </p:spPr>
        <p:txBody>
          <a:bodyPr>
            <a:normAutofit fontScale="47500" lnSpcReduction="20000"/>
          </a:bodyPr>
          <a:lstStyle/>
          <a:p>
            <a:r>
              <a:rPr lang="fi-FI" dirty="0" smtClean="0"/>
              <a:t>Kiiruun koululle tuleva oppiaines on heterogeenista. Tarvitaan kaikki tämänhetkiset tilat. Erityisoppilaiden osuus kasvaa ja oppilasryhmien jakaminen tarpeen.</a:t>
            </a:r>
          </a:p>
          <a:p>
            <a:r>
              <a:rPr lang="fi-FI" dirty="0" smtClean="0"/>
              <a:t>Kiiruulla ei ole tilaa ja tulee säilyttää pelkkänä yläkouluna. Tiloissa toimii jatkossakin lukio, Somero-opisto ja nuorisotilat.</a:t>
            </a:r>
          </a:p>
          <a:p>
            <a:r>
              <a:rPr lang="fi-FI" dirty="0" smtClean="0"/>
              <a:t>Kiiruun koulun tilat eivät sovellu alakoululaisille.</a:t>
            </a:r>
          </a:p>
          <a:p>
            <a:r>
              <a:rPr lang="fi-FI" dirty="0" smtClean="0"/>
              <a:t>Kustannustehokkainta muutostyön kannalta olisi siirtää 5.-ja 6.-luokkalaiset ensin yläkoulun tiloihin.</a:t>
            </a:r>
          </a:p>
          <a:p>
            <a:r>
              <a:rPr lang="fi-FI" dirty="0" smtClean="0"/>
              <a:t>Työrauhan ja oppimisen kannalta mitään koulurakennusta ei saa ahdata liian täyteen. Lisäksi uuden pandemian mahdollisuus täytyy pitää mielessä.</a:t>
            </a:r>
          </a:p>
          <a:p>
            <a:r>
              <a:rPr lang="fi-FI" dirty="0" smtClean="0"/>
              <a:t>1-sarjainen alakoulu on yhteistyön kannalta huono ratkaisu (opetuksen yhteissuunnittelu ja toteutus)</a:t>
            </a:r>
          </a:p>
          <a:p>
            <a:r>
              <a:rPr lang="fi-FI" dirty="0" smtClean="0"/>
              <a:t>Parasta vaihtoehtoa ei ole tarjolla</a:t>
            </a:r>
          </a:p>
          <a:p>
            <a:r>
              <a:rPr lang="fi-FI" dirty="0" smtClean="0"/>
              <a:t>Mikään ei ole paras, sillä kaikissa Kirkonmäki lopetetaan (Kirkonmäellä hyvät, terveet ja asianmukaiset rakennukset &amp; opetus)</a:t>
            </a:r>
          </a:p>
          <a:p>
            <a:r>
              <a:rPr lang="fi-FI" dirty="0" smtClean="0"/>
              <a:t>Ei mikään vaihtoehto. Kyläkoulut tulee säilyttää, jos halutaan Somerolle asukkaita.</a:t>
            </a:r>
          </a:p>
          <a:p>
            <a:r>
              <a:rPr lang="fi-FI" dirty="0" smtClean="0"/>
              <a:t>Vaihtoehdossa 1 estetään Oinasjärven ja Pitkäjärven suunnasta lasten katoaminen naapurikuntiin opiskelemaan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5750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7. Mikä muu vaihtoehto voisi olla toimiva?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8012" y="1825625"/>
            <a:ext cx="5904412" cy="4219040"/>
          </a:xfrm>
        </p:spPr>
        <p:txBody>
          <a:bodyPr>
            <a:normAutofit fontScale="55000" lnSpcReduction="20000"/>
          </a:bodyPr>
          <a:lstStyle/>
          <a:p>
            <a:r>
              <a:rPr lang="fi-FI" dirty="0"/>
              <a:t>Vaihtoehto 1 ja 6 mainittiin molemmat neljässä vastauksessa ja vaihtoehto 2 kolmessa vastauksessa</a:t>
            </a:r>
          </a:p>
          <a:p>
            <a:r>
              <a:rPr lang="fi-FI" dirty="0"/>
              <a:t>Kiiruun koulun säilyminen </a:t>
            </a:r>
            <a:r>
              <a:rPr lang="fi-FI" dirty="0" smtClean="0"/>
              <a:t>yläkouluna ja pienten koulujen säilyttäminen tulevat esille </a:t>
            </a:r>
            <a:r>
              <a:rPr lang="fi-FI" dirty="0"/>
              <a:t>useissa vastauksissa</a:t>
            </a:r>
          </a:p>
          <a:p>
            <a:r>
              <a:rPr lang="fi-FI" dirty="0" smtClean="0"/>
              <a:t>Esimerkkejä vastauksista: </a:t>
            </a:r>
          </a:p>
          <a:p>
            <a:pPr lvl="1"/>
            <a:r>
              <a:rPr lang="fi-FI" dirty="0" smtClean="0"/>
              <a:t>Kirkonmäen koulusta luovutaan eläköitymisten myötä ja siirretään oppilaat Joensuun kouluun; Pitkäjärven </a:t>
            </a:r>
            <a:r>
              <a:rPr lang="fi-FI" dirty="0"/>
              <a:t>ja Oinasjärven säilyttäminen toimintaa kehittämällä ja tukemalla sekä koulujen koko </a:t>
            </a:r>
            <a:r>
              <a:rPr lang="fi-FI" dirty="0" smtClean="0"/>
              <a:t>kasvattamalla; keskustan eskarit siirretään Joensuuhun tilojen vapautuessa sekä Kiiruun pysyy yläkouluna.</a:t>
            </a:r>
          </a:p>
          <a:p>
            <a:pPr lvl="1"/>
            <a:r>
              <a:rPr lang="fi-FI" dirty="0" smtClean="0"/>
              <a:t>Kirkonmäen kouluun:</a:t>
            </a:r>
          </a:p>
          <a:p>
            <a:pPr lvl="2"/>
            <a:r>
              <a:rPr lang="fi-FI" dirty="0" smtClean="0"/>
              <a:t> yhdysluokat </a:t>
            </a:r>
          </a:p>
          <a:p>
            <a:pPr lvl="2"/>
            <a:r>
              <a:rPr lang="fi-FI" dirty="0" smtClean="0"/>
              <a:t>säilytetään, sillä koulun ympäristö ja tilat kodikkaammat, viihtyisämmät ja terveellisemmät kuin Joensuun koulu sekä alueella muuttoliikettä</a:t>
            </a:r>
          </a:p>
          <a:p>
            <a:pPr lvl="1"/>
            <a:r>
              <a:rPr lang="fi-FI" dirty="0" smtClean="0"/>
              <a:t>Kirkonmäellä eskarit &amp; 1.-2. luokat, Joensuulla 3.-4.luokat ja Kiiruulla 5.-6. luokat</a:t>
            </a:r>
          </a:p>
          <a:p>
            <a:pPr lvl="1"/>
            <a:r>
              <a:rPr lang="fi-FI" dirty="0" smtClean="0"/>
              <a:t>Joensuun koulu jatkaa alakouluna ja sinne siirretään vaiheittain Kirkonmäen, Pitkäjärven ja Oinasjärven koulun oppilaat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79624" y="1825625"/>
            <a:ext cx="4574176" cy="4219040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fi-FI" dirty="0"/>
              <a:t>Pitkäjärven koulu lakkauttaminen</a:t>
            </a:r>
          </a:p>
          <a:p>
            <a:pPr lvl="2"/>
            <a:r>
              <a:rPr lang="fi-FI" dirty="0"/>
              <a:t>Keskustaan ajaa 10 min, koulun tilat puutteelliset eivätkä vapaa-aikana kuntalaisten käytössä </a:t>
            </a:r>
          </a:p>
          <a:p>
            <a:pPr lvl="1"/>
            <a:r>
              <a:rPr lang="fi-FI" dirty="0"/>
              <a:t>Kyläkoulujen toiminta jatkuisi kunnes oppilasmäärä alle 30</a:t>
            </a:r>
          </a:p>
          <a:p>
            <a:pPr lvl="1"/>
            <a:r>
              <a:rPr lang="fi-FI" dirty="0" smtClean="0"/>
              <a:t>Kiiruun </a:t>
            </a:r>
            <a:r>
              <a:rPr lang="fi-FI" dirty="0"/>
              <a:t>kouluun alakoululaisten siirto vasta, kun yläkoululaisia alle 230 oppilasta</a:t>
            </a:r>
          </a:p>
          <a:p>
            <a:pPr lvl="1"/>
            <a:r>
              <a:rPr lang="fi-FI" dirty="0" smtClean="0"/>
              <a:t>Kiiruun </a:t>
            </a:r>
            <a:endParaRPr lang="fi-FI" dirty="0"/>
          </a:p>
          <a:p>
            <a:pPr lvl="2"/>
            <a:r>
              <a:rPr lang="fi-FI" dirty="0"/>
              <a:t>käyttöasteen kasvattaminen jollain muulla tavoin kuin alakouluoppilailla</a:t>
            </a:r>
          </a:p>
          <a:p>
            <a:pPr lvl="2"/>
            <a:r>
              <a:rPr lang="fi-FI" dirty="0" smtClean="0"/>
              <a:t>Esim. kootaan </a:t>
            </a:r>
            <a:r>
              <a:rPr lang="fi-FI" dirty="0"/>
              <a:t>Somero-opiston ja nuorisotoimen hajautuneet tilat ja palvelut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Kouluaikojen </a:t>
            </a:r>
            <a:r>
              <a:rPr lang="fi-FI" dirty="0"/>
              <a:t>porrastus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7115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/>
              <a:t>8. Miten mielestäsi koulun koko ja sijainti kunnassa vaikuttavat opetussuunnitelman tavoitteiden saavuttamiseen?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Koulun koolla vaikutusta oppimisviihtyvyyteen ja turvallisuuden kokemiseen</a:t>
            </a:r>
          </a:p>
          <a:p>
            <a:r>
              <a:rPr lang="fi-FI" dirty="0" smtClean="0"/>
              <a:t>Opetusryhmän koko vaikuttaa enemmän kuin koulun koko</a:t>
            </a:r>
          </a:p>
          <a:p>
            <a:r>
              <a:rPr lang="fi-FI" dirty="0" smtClean="0"/>
              <a:t>Sijainnilla ja koolla voi olla vaikutusta erityisopetuksen ja ammattitaitoisen kieltenopetuksen saamiseen</a:t>
            </a:r>
          </a:p>
          <a:p>
            <a:r>
              <a:rPr lang="fi-FI" dirty="0" smtClean="0"/>
              <a:t>Kohtuuttoman pitkät bussi- tai taksimatkat todennäköisesti väsyttävät oppilaita, ei niin paljon energiaa oppimistavoitteiden saavuttamiseen</a:t>
            </a:r>
          </a:p>
          <a:p>
            <a:r>
              <a:rPr lang="fi-FI" dirty="0" smtClean="0"/>
              <a:t>Sijainti </a:t>
            </a:r>
            <a:r>
              <a:rPr lang="fi-FI" dirty="0"/>
              <a:t>keskustaajamassa tarjoaa enemmän mahdollisuuksia tarkoituksenmukaisten ja monipuolisten oppimisympäristöjen hyväksi käyttämiseen</a:t>
            </a:r>
            <a:r>
              <a:rPr lang="fi-FI" dirty="0" smtClean="0"/>
              <a:t>.</a:t>
            </a:r>
          </a:p>
          <a:p>
            <a:r>
              <a:rPr lang="fi-FI" dirty="0" smtClean="0"/>
              <a:t>Ensisijaisesti </a:t>
            </a:r>
            <a:r>
              <a:rPr lang="fi-FI" dirty="0" err="1" smtClean="0"/>
              <a:t>OPS:n</a:t>
            </a:r>
            <a:r>
              <a:rPr lang="fi-FI" dirty="0" smtClean="0"/>
              <a:t> tavoitteiden saavuttamiseen vaikuttaa opettaja ja se, miten opettaja käsillä olevia resursseja käyttää</a:t>
            </a:r>
          </a:p>
          <a:p>
            <a:r>
              <a:rPr lang="fi-FI" dirty="0" smtClean="0"/>
              <a:t>Tavoitteet saavutetaan nykytekniikan ansiosta siitä huolimatta, missä koulu kunnassa sijaitsee</a:t>
            </a:r>
          </a:p>
        </p:txBody>
      </p:sp>
    </p:spTree>
    <p:extLst>
      <p:ext uri="{BB962C8B-B14F-4D97-AF65-F5344CB8AC3E}">
        <p14:creationId xmlns:p14="http://schemas.microsoft.com/office/powerpoint/2010/main" val="777665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96066"/>
            <a:ext cx="10515600" cy="5380897"/>
          </a:xfrm>
        </p:spPr>
        <p:txBody>
          <a:bodyPr>
            <a:normAutofit/>
          </a:bodyPr>
          <a:lstStyle/>
          <a:p>
            <a:r>
              <a:rPr lang="fi-FI" sz="2600" dirty="0" smtClean="0"/>
              <a:t>Isompi koulu:</a:t>
            </a:r>
          </a:p>
          <a:p>
            <a:pPr lvl="1"/>
            <a:r>
              <a:rPr lang="fi-FI" sz="2200" dirty="0"/>
              <a:t>P</a:t>
            </a:r>
            <a:r>
              <a:rPr lang="fi-FI" sz="2200" dirty="0" smtClean="0"/>
              <a:t>aremmin palveluja saatavilla, oppilaiden tukitoimet järjestyvät helpommin</a:t>
            </a:r>
          </a:p>
          <a:p>
            <a:pPr lvl="1"/>
            <a:r>
              <a:rPr lang="fi-FI" sz="2200" dirty="0" smtClean="0"/>
              <a:t>Aika menee järjestyksen ylläpitämiseen, ei ehdi välttämättä opettaa kaikkea</a:t>
            </a:r>
          </a:p>
          <a:p>
            <a:pPr lvl="1"/>
            <a:r>
              <a:rPr lang="fi-FI" sz="2200" dirty="0" smtClean="0"/>
              <a:t>Oppilasryhmät suuria, liian isot opetusryhmät vaikeuttavat opetussuunnitelman toteuttamista</a:t>
            </a:r>
          </a:p>
          <a:p>
            <a:pPr lvl="1"/>
            <a:r>
              <a:rPr lang="fi-FI" sz="2200" dirty="0" smtClean="0"/>
              <a:t>Välitunti- ja siirtymätilanteet voivat </a:t>
            </a:r>
            <a:r>
              <a:rPr lang="fi-FI" sz="2200" smtClean="0"/>
              <a:t>olla haasteellisia</a:t>
            </a:r>
            <a:endParaRPr lang="fi-FI" sz="2200" dirty="0" smtClean="0"/>
          </a:p>
          <a:p>
            <a:pPr lvl="1"/>
            <a:endParaRPr lang="fi-FI" sz="2200" dirty="0" smtClean="0"/>
          </a:p>
          <a:p>
            <a:r>
              <a:rPr lang="fi-FI" sz="2600" dirty="0" smtClean="0"/>
              <a:t> </a:t>
            </a:r>
          </a:p>
          <a:p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479517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4411" y="677732"/>
            <a:ext cx="10515600" cy="5144229"/>
          </a:xfrm>
        </p:spPr>
        <p:txBody>
          <a:bodyPr/>
          <a:lstStyle/>
          <a:p>
            <a:r>
              <a:rPr lang="fi-FI" dirty="0" smtClean="0"/>
              <a:t>Pienempi koulu:</a:t>
            </a:r>
          </a:p>
          <a:p>
            <a:pPr lvl="1"/>
            <a:r>
              <a:rPr lang="fi-FI" dirty="0" smtClean="0"/>
              <a:t>Turvallinen oppimisympäristö</a:t>
            </a:r>
          </a:p>
          <a:p>
            <a:pPr lvl="1"/>
            <a:r>
              <a:rPr lang="fi-FI" dirty="0" smtClean="0"/>
              <a:t>Kaikki tuntevat toisensa</a:t>
            </a:r>
          </a:p>
          <a:p>
            <a:pPr lvl="1"/>
            <a:r>
              <a:rPr lang="fi-FI" dirty="0" smtClean="0"/>
              <a:t>Ongelmiin puututaan nopeasti, sillä ne myös huomataan nopeasti</a:t>
            </a:r>
          </a:p>
          <a:p>
            <a:pPr lvl="1"/>
            <a:r>
              <a:rPr lang="fi-FI" dirty="0" smtClean="0"/>
              <a:t>Mahdollista saada enemmän henkilökohtaista tukea</a:t>
            </a:r>
          </a:p>
          <a:p>
            <a:pPr lvl="1"/>
            <a:r>
              <a:rPr lang="fi-FI" dirty="0" smtClean="0"/>
              <a:t>Yksilöllisempi opetus, tarpeiden huomiointi helpompaa</a:t>
            </a:r>
          </a:p>
          <a:p>
            <a:pPr lvl="1"/>
            <a:r>
              <a:rPr lang="fi-FI" dirty="0" smtClean="0"/>
              <a:t>Lähiluonnon hyötykäyttö </a:t>
            </a:r>
          </a:p>
          <a:p>
            <a:pPr lvl="1"/>
            <a:r>
              <a:rPr lang="fi-FI" dirty="0" smtClean="0"/>
              <a:t>Työrauha usein parempi</a:t>
            </a:r>
          </a:p>
          <a:p>
            <a:pPr lvl="1"/>
            <a:r>
              <a:rPr lang="fi-FI" dirty="0" smtClean="0"/>
              <a:t>Koulumatkat eivät tarpeettomasti lisää koulupäivän pituutta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5008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9. Mitä hyvää on kyläkoulun arjessa?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Kodinomainen tunnelma. Kaikki tuntevat toisensa. Turvallinen ympäristö. Yhteisöllisyys. Vähemmän melua/kiireen tuntua.</a:t>
            </a:r>
          </a:p>
          <a:p>
            <a:r>
              <a:rPr lang="fi-FI" dirty="0" smtClean="0"/>
              <a:t>Lyhyempi koulumatka.</a:t>
            </a:r>
          </a:p>
          <a:p>
            <a:r>
              <a:rPr lang="fi-FI" dirty="0" smtClean="0"/>
              <a:t>Luonto lähellä.</a:t>
            </a:r>
          </a:p>
          <a:p>
            <a:r>
              <a:rPr lang="fi-FI" dirty="0" smtClean="0"/>
              <a:t>Oppimisvaikeuksien havaitseminen nopeampaa, oppimisen tukeminen helpompaa. Oppilaan tuntemisen myötä opettaja pystyy huomioimaan oppilaan opetuksessa paremmin. </a:t>
            </a:r>
          </a:p>
          <a:p>
            <a:r>
              <a:rPr lang="fi-FI" dirty="0" smtClean="0"/>
              <a:t>Kiusaamisen havaitseminen ja siitä kertominen pienemmässä yksikössä nopeampaa. Helppo luoda toisia kannustava ja tukeva ilmapiiri.</a:t>
            </a:r>
          </a:p>
          <a:p>
            <a:r>
              <a:rPr lang="fi-FI" dirty="0" smtClean="0"/>
              <a:t>Isommat oppilaat toimivat pienempien avustajina. Lapset saavat olla lapsia pidempään, 1-6-luokkalaiset pelaavat ja leikkivät yhdessä. </a:t>
            </a:r>
          </a:p>
          <a:p>
            <a:r>
              <a:rPr lang="fi-FI" dirty="0" smtClean="0"/>
              <a:t>Erilaisuus/erityispiirteet ovat hyväksytympiä.</a:t>
            </a:r>
          </a:p>
          <a:p>
            <a:r>
              <a:rPr lang="fi-FI" dirty="0"/>
              <a:t>Asioiden hoitaminen ja niistä päättäminen on yksinkertaisempaa. 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818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>1. Yksikkö, jossa työskentelen</a:t>
            </a:r>
            <a:br>
              <a:rPr lang="fi-FI" sz="40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2400" dirty="0"/>
              <a:t> </a:t>
            </a:r>
            <a:r>
              <a:rPr lang="fi-FI" sz="2400" dirty="0" smtClean="0"/>
              <a:t>             Vastaajien kokonaismäärä 53</a:t>
            </a:r>
            <a:endParaRPr lang="fi-FI" sz="3600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2014658"/>
              </p:ext>
            </p:extLst>
          </p:nvPr>
        </p:nvGraphicFramePr>
        <p:xfrm>
          <a:off x="7960659" y="2614109"/>
          <a:ext cx="3420933" cy="2710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311">
                  <a:extLst>
                    <a:ext uri="{9D8B030D-6E8A-4147-A177-3AD203B41FA5}">
                      <a16:colId xmlns:a16="http://schemas.microsoft.com/office/drawing/2014/main" val="1906627854"/>
                    </a:ext>
                  </a:extLst>
                </a:gridCol>
                <a:gridCol w="1140311">
                  <a:extLst>
                    <a:ext uri="{9D8B030D-6E8A-4147-A177-3AD203B41FA5}">
                      <a16:colId xmlns:a16="http://schemas.microsoft.com/office/drawing/2014/main" val="326382603"/>
                    </a:ext>
                  </a:extLst>
                </a:gridCol>
                <a:gridCol w="1140311">
                  <a:extLst>
                    <a:ext uri="{9D8B030D-6E8A-4147-A177-3AD203B41FA5}">
                      <a16:colId xmlns:a16="http://schemas.microsoft.com/office/drawing/2014/main" val="2984437579"/>
                    </a:ext>
                  </a:extLst>
                </a:gridCol>
              </a:tblGrid>
              <a:tr h="451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n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extLst>
                  <a:ext uri="{0D108BD9-81ED-4DB2-BD59-A6C34878D82A}">
                    <a16:rowId xmlns:a16="http://schemas.microsoft.com/office/drawing/2014/main" val="1046020258"/>
                  </a:ext>
                </a:extLst>
              </a:tr>
              <a:tr h="45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Joensuun koulu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17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32,1%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extLst>
                  <a:ext uri="{0D108BD9-81ED-4DB2-BD59-A6C34878D82A}">
                    <a16:rowId xmlns:a16="http://schemas.microsoft.com/office/drawing/2014/main" val="1633283416"/>
                  </a:ext>
                </a:extLst>
              </a:tr>
              <a:tr h="45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Kirkonmäen koulu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7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13,2%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extLst>
                  <a:ext uri="{0D108BD9-81ED-4DB2-BD59-A6C34878D82A}">
                    <a16:rowId xmlns:a16="http://schemas.microsoft.com/office/drawing/2014/main" val="1273260219"/>
                  </a:ext>
                </a:extLst>
              </a:tr>
              <a:tr h="45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Oinasjärven koulu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4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7,6%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extLst>
                  <a:ext uri="{0D108BD9-81ED-4DB2-BD59-A6C34878D82A}">
                    <a16:rowId xmlns:a16="http://schemas.microsoft.com/office/drawing/2014/main" val="1699651919"/>
                  </a:ext>
                </a:extLst>
              </a:tr>
              <a:tr h="45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Pitkäjärven koulu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5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9,4%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extLst>
                  <a:ext uri="{0D108BD9-81ED-4DB2-BD59-A6C34878D82A}">
                    <a16:rowId xmlns:a16="http://schemas.microsoft.com/office/drawing/2014/main" val="3378083424"/>
                  </a:ext>
                </a:extLst>
              </a:tr>
              <a:tr h="45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Kiiruun koulu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20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37,7%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93" marR="29693" marT="0" marB="0" anchor="ctr"/>
                </a:tc>
                <a:extLst>
                  <a:ext uri="{0D108BD9-81ED-4DB2-BD59-A6C34878D82A}">
                    <a16:rowId xmlns:a16="http://schemas.microsoft.com/office/drawing/2014/main" val="2626111706"/>
                  </a:ext>
                </a:extLst>
              </a:tr>
            </a:tbl>
          </a:graphicData>
        </a:graphic>
      </p:graphicFrame>
      <p:pic>
        <p:nvPicPr>
          <p:cNvPr id="5" name="Sisällön paikkamerkki 3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9409" y="2196297"/>
            <a:ext cx="6993368" cy="413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3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49854"/>
            <a:ext cx="10515600" cy="5327109"/>
          </a:xfrm>
        </p:spPr>
        <p:txBody>
          <a:bodyPr>
            <a:normAutofit/>
          </a:bodyPr>
          <a:lstStyle/>
          <a:p>
            <a:r>
              <a:rPr lang="fi-FI" sz="2200" dirty="0" smtClean="0"/>
              <a:t>Joustavammat lukujärjestyksen muutokset tarvittaessa. Voidaan soveltaa ja joustaa arjessa helpommin ja nopeammin.</a:t>
            </a:r>
          </a:p>
          <a:p>
            <a:r>
              <a:rPr lang="fi-FI" sz="2200" dirty="0"/>
              <a:t>Yhdysluokissa opittava asia kertaantuu ja asioita voi oppia yli luokkarajojen. Ryhmäkoot pysyvät maltillisina.</a:t>
            </a:r>
          </a:p>
          <a:p>
            <a:r>
              <a:rPr lang="fi-FI" sz="2200" dirty="0"/>
              <a:t>Koulun ja kodin yhteistyö on monesti tiiviimpää. Huoltajat tuntevat toisensa ja ovat mukana koulun toiminnassa laajemmin. Kyläkoulu rakennuksena idyllinen ja </a:t>
            </a:r>
            <a:r>
              <a:rPr lang="fi-FI" sz="2200" dirty="0" smtClean="0"/>
              <a:t>toimiva.</a:t>
            </a:r>
          </a:p>
          <a:p>
            <a:r>
              <a:rPr lang="fi-FI" sz="2200" dirty="0" smtClean="0"/>
              <a:t>Koulu yhdistää koko kylää ja toimii harrastus- ja kokoontumispaikkana myös kouluaikojen ulkopuolella. Koulu tärkeä linkki kyläläisten välillä. </a:t>
            </a:r>
          </a:p>
          <a:p>
            <a:r>
              <a:rPr lang="fi-FI" sz="2200" dirty="0" smtClean="0"/>
              <a:t>Oppilaat kantava huolta toisistaan. Yhteisistä tavaroista pidetään huolta koko koulun toimesta. Vastuu koko koulusta, niin ihmisistä kuin tavaroista, korostuu eri tavalla kuin isoissa yksiköissä.</a:t>
            </a:r>
          </a:p>
          <a:p>
            <a:r>
              <a:rPr lang="fi-FI" sz="2200" dirty="0" smtClean="0"/>
              <a:t>Koko koulun yhteiset monialaiset oppimiskokonaisuudet.</a:t>
            </a:r>
          </a:p>
          <a:p>
            <a:r>
              <a:rPr lang="fi-FI" sz="2200" dirty="0" smtClean="0"/>
              <a:t>Tiivis työporukka.</a:t>
            </a:r>
            <a:endParaRPr lang="fi-FI" sz="2200" dirty="0"/>
          </a:p>
          <a:p>
            <a:endParaRPr lang="fi-FI" sz="2200" dirty="0" smtClean="0"/>
          </a:p>
        </p:txBody>
      </p:sp>
    </p:spTree>
    <p:extLst>
      <p:ext uri="{BB962C8B-B14F-4D97-AF65-F5344CB8AC3E}">
        <p14:creationId xmlns:p14="http://schemas.microsoft.com/office/powerpoint/2010/main" val="742904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3186" y="365125"/>
            <a:ext cx="9281585" cy="1325563"/>
          </a:xfrm>
        </p:spPr>
        <p:txBody>
          <a:bodyPr>
            <a:normAutofit/>
          </a:bodyPr>
          <a:lstStyle/>
          <a:p>
            <a:r>
              <a:rPr lang="fi-FI" sz="3600" dirty="0" smtClean="0"/>
              <a:t>10. Mitä haasteita on kyläkoulun arjessa?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Oman ikäisten kavereiden puute, ei löydy välttämättä saman henkistä ystävää.</a:t>
            </a:r>
          </a:p>
          <a:p>
            <a:r>
              <a:rPr lang="fi-FI" dirty="0" smtClean="0"/>
              <a:t>Koulun tilojen puutteellisuus, tilat ovat vanhat ja niihin ei satsata.</a:t>
            </a:r>
          </a:p>
          <a:p>
            <a:r>
              <a:rPr lang="fi-FI" dirty="0" smtClean="0"/>
              <a:t>Resurssien niukkuus, nykyaikaisten välineiden ja laitteiden puuttuminen. Kehittämisen puute (esim. erilaiset pilottihankkeet).</a:t>
            </a:r>
          </a:p>
          <a:p>
            <a:r>
              <a:rPr lang="fi-FI" dirty="0" smtClean="0"/>
              <a:t>Henkilökemioiden yhteentörmäykset.</a:t>
            </a:r>
          </a:p>
          <a:p>
            <a:r>
              <a:rPr lang="fi-FI" dirty="0" smtClean="0"/>
              <a:t>Kuntapäättäjät eivät anna työrauhaa. Jatkuva lopetusuhka kuormittaa.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513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11. Mitä hyvää on joustavassa alkuopetuksessa?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Oppilas voi edetä omassa tahdissa taitojensa mukaan. Joustavampaa, yksilöllisempää. Mahdollisuus eriyttää.</a:t>
            </a:r>
          </a:p>
          <a:p>
            <a:r>
              <a:rPr lang="fi-FI" dirty="0" smtClean="0"/>
              <a:t>Koulun ja esiopetuksen raja pienenee, kynnys kouluun siirtymiseen pienenee.</a:t>
            </a:r>
          </a:p>
          <a:p>
            <a:r>
              <a:rPr lang="fi-FI" dirty="0" smtClean="0"/>
              <a:t>Kahden opettajan yhteistyö, aikuisten määrän lisääntyminen oppilasryhmässä.</a:t>
            </a:r>
          </a:p>
          <a:p>
            <a:r>
              <a:rPr lang="fi-FI" dirty="0" smtClean="0"/>
              <a:t>Varhaiskasvattajien mukana olo mahdollistaa tuen kohdentamisen varhain.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8179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12. Mitä haasteita on joustavassa alkuopetuksessa?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Varhaiskasvatuksen ja koulun kulttuurien yhteensovittaminen, erilaiset toimintakulttuurit.</a:t>
            </a:r>
          </a:p>
          <a:p>
            <a:r>
              <a:rPr lang="fi-FI" dirty="0" smtClean="0"/>
              <a:t>Vaarana esiopetuksen muuttuminen liian koulumaiseksi.</a:t>
            </a:r>
          </a:p>
          <a:p>
            <a:r>
              <a:rPr lang="fi-FI" dirty="0" smtClean="0"/>
              <a:t>Oppilaiden eri-ikäisyys, saako lapsi olla tarpeeksi kauan leikki-ikäinen lapsi, saavatko 1-2 luokkalaiset mallia/kontaktia isommilta oppilailta?</a:t>
            </a:r>
          </a:p>
          <a:p>
            <a:r>
              <a:rPr lang="fi-FI" dirty="0" smtClean="0"/>
              <a:t>Palkkaus- ja vastuukysymykset.</a:t>
            </a:r>
          </a:p>
          <a:p>
            <a:r>
              <a:rPr lang="fi-FI" dirty="0" smtClean="0"/>
              <a:t>Tilat voivat tuottaa haasteita, esim. lepo/leikkitila pienemmille.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6921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</p:spPr>
        <p:txBody>
          <a:bodyPr>
            <a:normAutofit/>
          </a:bodyPr>
          <a:lstStyle/>
          <a:p>
            <a:r>
              <a:rPr lang="fi-FI" sz="3600" dirty="0" smtClean="0"/>
              <a:t>13. Mitä hyvää on koulujen yhdistämisessä? 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Yhteistyömahdollisuudet. </a:t>
            </a:r>
          </a:p>
          <a:p>
            <a:r>
              <a:rPr lang="fi-FI" dirty="0" smtClean="0"/>
              <a:t>Oppilashuollon saatavuus, laajemmat tukitoimet.</a:t>
            </a:r>
          </a:p>
          <a:p>
            <a:r>
              <a:rPr lang="fi-FI" dirty="0" smtClean="0"/>
              <a:t>Laitteet, teknologia, tietotaito ja oheisvälineet ja –rakennukset lähellä ja saatavilla. Tekniikka ajanmukaiseksi.</a:t>
            </a:r>
          </a:p>
          <a:p>
            <a:r>
              <a:rPr lang="fi-FI" dirty="0" smtClean="0"/>
              <a:t>Lämmitys- ym. toimintakulut ja henkilöstökulut ovat pienempiä. Säästöt.</a:t>
            </a:r>
          </a:p>
          <a:p>
            <a:r>
              <a:rPr lang="fi-FI" dirty="0" smtClean="0"/>
              <a:t>Resursseja voidaan tehostaa. Enemmän tietotaitoa samassa paikassa. Kunkin vahvuuksien hyödyntäminen.</a:t>
            </a:r>
          </a:p>
          <a:p>
            <a:r>
              <a:rPr lang="fi-FI" dirty="0" smtClean="0"/>
              <a:t>Oppilasryhmien koko tasapuolistuisi. Ei tulisi yhdysluokkia.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30654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1064" y="365125"/>
            <a:ext cx="9843247" cy="1325563"/>
          </a:xfrm>
        </p:spPr>
        <p:txBody>
          <a:bodyPr>
            <a:normAutofit/>
          </a:bodyPr>
          <a:lstStyle/>
          <a:p>
            <a:r>
              <a:rPr lang="fi-FI" sz="3600" dirty="0" smtClean="0"/>
              <a:t>14. Mitä haasteita on koulujen yhdistämisessä?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Toimintakulttuurin muutos, uuden luominen.</a:t>
            </a:r>
          </a:p>
          <a:p>
            <a:r>
              <a:rPr lang="fi-FI" dirty="0" smtClean="0"/>
              <a:t>Koulumatkojen pidentyminen, kuljetuskustannusten kasvaminen.</a:t>
            </a:r>
          </a:p>
          <a:p>
            <a:r>
              <a:rPr lang="fi-FI" dirty="0" smtClean="0"/>
              <a:t>Ryhmäkokojen kasvu. Luokkatilojen käyttö/muokkaaminen eri ikäisten oppilaiden tarpeisiin. Piha-alueen sopivuus myös pienempien oppilaiden tarpeisiin.</a:t>
            </a:r>
          </a:p>
          <a:p>
            <a:r>
              <a:rPr lang="fi-FI" dirty="0" smtClean="0"/>
              <a:t>Pienemmät ottavat mallia isommilta.</a:t>
            </a:r>
          </a:p>
          <a:p>
            <a:r>
              <a:rPr lang="fi-FI" dirty="0" smtClean="0"/>
              <a:t>Tyhjäksi jääneiden tilojen käyttö.</a:t>
            </a:r>
          </a:p>
          <a:p>
            <a:r>
              <a:rPr lang="fi-FI" dirty="0" smtClean="0"/>
              <a:t>Koulupäivän aikataulutus haasteellista.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4113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15. Mitä hyvää on kaksisarjaisen koulun arjessa?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Yhteistyö</a:t>
            </a:r>
            <a:endParaRPr lang="fi-FI" dirty="0"/>
          </a:p>
          <a:p>
            <a:r>
              <a:rPr lang="fi-FI" dirty="0" smtClean="0"/>
              <a:t>Tuntien </a:t>
            </a:r>
            <a:r>
              <a:rPr lang="fi-FI" dirty="0" err="1" smtClean="0"/>
              <a:t>palkittaminen</a:t>
            </a:r>
            <a:endParaRPr lang="fi-FI" dirty="0" smtClean="0"/>
          </a:p>
          <a:p>
            <a:r>
              <a:rPr lang="fi-FI" dirty="0" smtClean="0"/>
              <a:t>Joustavammat opetusryhmät: esim. mahdollisuus vaihtaa oppimisryhmiä, monipuolisemmat valinnaisaineet, riittävän suuret ryhmät</a:t>
            </a:r>
          </a:p>
        </p:txBody>
      </p:sp>
    </p:spTree>
    <p:extLst>
      <p:ext uri="{BB962C8B-B14F-4D97-AF65-F5344CB8AC3E}">
        <p14:creationId xmlns:p14="http://schemas.microsoft.com/office/powerpoint/2010/main" val="19620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16. Mitä haasteita on kaksisarjaisen koulun arjessa?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Tilojen samanaikainen käyttö, tilojen puute, jatkuva tilojen ja tavaroiden varaaminen</a:t>
            </a:r>
          </a:p>
          <a:p>
            <a:r>
              <a:rPr lang="fi-FI" dirty="0" smtClean="0"/>
              <a:t>Ennakoinnin ja suunnittelun tarve, suunnitelmien nopea muuttaminen ei ole niin helppoa, muutokset täytyy sopia hyvissä ajoin, asioiden muuttaminen nopealla aikataululla haasteellista</a:t>
            </a:r>
          </a:p>
          <a:p>
            <a:r>
              <a:rPr lang="fi-FI" dirty="0" smtClean="0"/>
              <a:t>Tasapuolisuus, toiset saa ja toiset ei, tasoryhmävaara, kilpailu/vertailu luokittain niin oppilaiden kuin vanhempienkin puolella</a:t>
            </a:r>
          </a:p>
          <a:p>
            <a:r>
              <a:rPr lang="fi-FI" dirty="0" smtClean="0"/>
              <a:t>Oppilasmäärä suuri, jolloin kaikki eivät tunne toisiaan, esim. kiusaamisen huomaaminen vaikeampaa, valvonta vaikeampaa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8901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17. Mitä hyvää on yhtenäiskoulussa?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Luontevat, joustavat nivelvaiheet, lasten kiinteä koulupolku samassa paikassa, ei fyysistä koulun vaihtoa, nivelvaiheen tiedonsiirto joustavampaa, nivelvaiheen ongelmat vähenevät</a:t>
            </a:r>
          </a:p>
          <a:p>
            <a:r>
              <a:rPr lang="fi-FI" dirty="0" smtClean="0"/>
              <a:t>Henkilökunnan monipuolisuuden hyödyntäminen, aineenopettajien ammattitaidoin hyödyntäminen 5.-6. luokkalaisille</a:t>
            </a:r>
          </a:p>
          <a:p>
            <a:r>
              <a:rPr lang="fi-FI" dirty="0" smtClean="0"/>
              <a:t>Pienemmät oppivat isommiltaan – niin hyvässä kuin pahassa</a:t>
            </a:r>
          </a:p>
          <a:p>
            <a:r>
              <a:rPr lang="fi-FI" dirty="0" smtClean="0"/>
              <a:t>Valinnaisaineet helpompi toteuttaa </a:t>
            </a:r>
          </a:p>
          <a:p>
            <a:r>
              <a:rPr lang="fi-FI" dirty="0" smtClean="0"/>
              <a:t>Monialaisuus helpompi toteuttaa</a:t>
            </a:r>
          </a:p>
          <a:p>
            <a:r>
              <a:rPr lang="fi-FI" dirty="0" smtClean="0"/>
              <a:t>Oppilaan tuki helpompi toteuttaa, tukimuotojen toteutuminen, koulun tukitoimet lähellä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6599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18. Mitä haasteita on yhtenäiskoulussa?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Suuri oppilasmäärä eri-ikäisiä lapsia, työntekijöitä paljon, tiedonkulun haasteet, suuressa yksikössä opettajat ja henkilökunta ei tunne kaikkia oppilaita</a:t>
            </a:r>
          </a:p>
          <a:p>
            <a:r>
              <a:rPr lang="fi-FI" dirty="0" smtClean="0"/>
              <a:t>Alakoululaisten osalta lapsuuden lyheneminen, isommilta mahdollisesti tuleva huono malli, liikaa eri ikäisiä ja eri kehitysvaiheessa olevia lapsia ja nuoria saman katon alla </a:t>
            </a:r>
          </a:p>
          <a:p>
            <a:r>
              <a:rPr lang="fi-FI" dirty="0" smtClean="0"/>
              <a:t>Tilojen riittävyys/puute, tilajärjestelyiden joustamattomuus, piha-alueiden sopivuus eri-ikäisille lapsille </a:t>
            </a:r>
          </a:p>
          <a:p>
            <a:r>
              <a:rPr lang="fi-FI" dirty="0" smtClean="0"/>
              <a:t>Koulun yhteiset toiminnat haasteellisia, koska ikähaitari on liian iso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416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2. Työtehtävä</a:t>
            </a:r>
            <a:endParaRPr lang="fi-FI" sz="3600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9638553"/>
              </p:ext>
            </p:extLst>
          </p:nvPr>
        </p:nvGraphicFramePr>
        <p:xfrm>
          <a:off x="2431229" y="4748136"/>
          <a:ext cx="5712312" cy="1383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4104">
                  <a:extLst>
                    <a:ext uri="{9D8B030D-6E8A-4147-A177-3AD203B41FA5}">
                      <a16:colId xmlns:a16="http://schemas.microsoft.com/office/drawing/2014/main" val="2575081747"/>
                    </a:ext>
                  </a:extLst>
                </a:gridCol>
                <a:gridCol w="1904104">
                  <a:extLst>
                    <a:ext uri="{9D8B030D-6E8A-4147-A177-3AD203B41FA5}">
                      <a16:colId xmlns:a16="http://schemas.microsoft.com/office/drawing/2014/main" val="2524017277"/>
                    </a:ext>
                  </a:extLst>
                </a:gridCol>
                <a:gridCol w="1904104">
                  <a:extLst>
                    <a:ext uri="{9D8B030D-6E8A-4147-A177-3AD203B41FA5}">
                      <a16:colId xmlns:a16="http://schemas.microsoft.com/office/drawing/2014/main" val="1814887959"/>
                    </a:ext>
                  </a:extLst>
                </a:gridCol>
              </a:tblGrid>
              <a:tr h="461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n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224522229"/>
                  </a:ext>
                </a:extLst>
              </a:tr>
              <a:tr h="461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Opettaja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44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83,0%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3693400908"/>
                  </a:ext>
                </a:extLst>
              </a:tr>
              <a:tr h="461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Ohjaaja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9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17,0%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432749649"/>
                  </a:ext>
                </a:extLst>
              </a:tr>
            </a:tbl>
          </a:graphicData>
        </a:graphic>
      </p:graphicFrame>
      <p:pic>
        <p:nvPicPr>
          <p:cNvPr id="5" name="Sisällön paikkamerkki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5614" y="1969937"/>
            <a:ext cx="8175811" cy="236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70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>19. Miten oppimisympäristö mahdollisesti edistää henkilöstön työhyvinvointia? 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Pienempi koulu</a:t>
            </a:r>
          </a:p>
          <a:p>
            <a:pPr lvl="1"/>
            <a:r>
              <a:rPr lang="fi-FI" dirty="0" smtClean="0"/>
              <a:t>Työyhteisössä kaikki tuntevat toisensa. Mahdollisuus tiiviiseen yhteistyöhön. Pienessä työyhteisössä kaikki tulevat kuulluiksi.</a:t>
            </a:r>
          </a:p>
          <a:p>
            <a:pPr lvl="1"/>
            <a:r>
              <a:rPr lang="fi-FI" dirty="0" smtClean="0"/>
              <a:t>Pedagoginen keskustelu vilkasta.</a:t>
            </a:r>
          </a:p>
          <a:p>
            <a:pPr lvl="1"/>
            <a:r>
              <a:rPr lang="fi-FI" dirty="0" smtClean="0"/>
              <a:t>Opetusviihtyvyys parempi (pienet luokat, välitunneilla rauhallista).</a:t>
            </a:r>
          </a:p>
          <a:p>
            <a:pPr lvl="1"/>
            <a:r>
              <a:rPr lang="fi-FI" dirty="0" smtClean="0"/>
              <a:t>Ongelmat ovat yhteisiä ja niihin täytyy yhdessä löytää ratkaisu.</a:t>
            </a:r>
          </a:p>
          <a:p>
            <a:pPr lvl="1"/>
            <a:r>
              <a:rPr lang="fi-FI" dirty="0" smtClean="0"/>
              <a:t>Opettajat joutuvat tekemään myös paljon muuta kuin opettajan töitä, erilaisia huoltotöitä ym.</a:t>
            </a:r>
          </a:p>
          <a:p>
            <a:pPr lvl="1"/>
            <a:r>
              <a:rPr lang="fi-FI" dirty="0" smtClean="0"/>
              <a:t>Pienemmässä toteutuu paremmin hyvä yhteishenki ja yhteisöllisyys.</a:t>
            </a:r>
          </a:p>
          <a:p>
            <a:pPr lvl="1"/>
            <a:r>
              <a:rPr lang="fi-FI" dirty="0" smtClean="0"/>
              <a:t>Vähemmän hälinää ja ärsykkeitä eli näihin liittyviä kuormittavuustekijöitä.</a:t>
            </a:r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9599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9548" y="365125"/>
            <a:ext cx="9475223" cy="1325563"/>
          </a:xfrm>
        </p:spPr>
        <p:txBody>
          <a:bodyPr>
            <a:noAutofit/>
          </a:bodyPr>
          <a:lstStyle/>
          <a:p>
            <a:r>
              <a:rPr lang="fi-FI" sz="3600" dirty="0"/>
              <a:t>19. Miten oppimisympäristö mahdollisesti edistää henkilöstön työhyvinvointia?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Isompi koulu</a:t>
            </a:r>
          </a:p>
          <a:p>
            <a:pPr lvl="1"/>
            <a:r>
              <a:rPr lang="fi-FI" dirty="0" smtClean="0"/>
              <a:t>Ison koulun oppimisympäristö ja työtoverit tuovat tukea arkeen, vertaistukea saa aina.</a:t>
            </a:r>
          </a:p>
          <a:p>
            <a:pPr lvl="1"/>
            <a:r>
              <a:rPr lang="fi-FI" dirty="0" smtClean="0"/>
              <a:t>Tilojen väljyys ja eriyttämisen mahdollisuus lisää työhyvinvointia.</a:t>
            </a:r>
          </a:p>
          <a:p>
            <a:pPr lvl="1"/>
            <a:r>
              <a:rPr lang="fi-FI" dirty="0" smtClean="0"/>
              <a:t>Väljät tilat ja kohtuullinen luokkakoko merkittäviä työtä helpottavia asioita. Lisäksi melutaso pysyy kohtuullisena.</a:t>
            </a:r>
          </a:p>
          <a:p>
            <a:pPr lvl="1"/>
            <a:r>
              <a:rPr lang="fi-FI" dirty="0" smtClean="0"/>
              <a:t>Hälinä ja ärsykkeet ovat suuria kuormittavuustekijöitä.</a:t>
            </a:r>
          </a:p>
          <a:p>
            <a:pPr lvl="1"/>
            <a:r>
              <a:rPr lang="fi-FI" dirty="0" smtClean="0"/>
              <a:t>Etu on tietynlainen anonymiteetti ja yksityisyys, toisaalta sosiaalisiin kontakteihin on paremmat mahdollisuudet. </a:t>
            </a:r>
          </a:p>
          <a:p>
            <a:pPr lvl="1"/>
            <a:r>
              <a:rPr lang="fi-FI" dirty="0" smtClean="0"/>
              <a:t>Enemmän henkilökuntaa, pystyy paremmin joustamaan jos on tarvetta vaikka </a:t>
            </a:r>
            <a:r>
              <a:rPr lang="fi-FI" dirty="0" err="1" smtClean="0"/>
              <a:t>sijaistaa</a:t>
            </a:r>
            <a:r>
              <a:rPr lang="fi-FI" dirty="0" smtClean="0"/>
              <a:t>. Helpompi tehdä työnjakoa esim. osaamisen suhteen.</a:t>
            </a:r>
          </a:p>
          <a:p>
            <a:pPr lvl="1"/>
            <a:r>
              <a:rPr lang="fi-FI" dirty="0" smtClean="0"/>
              <a:t>Suuressa yksikössä ja työyhteisössä henkilöstö vieraantuu toisistaan.</a:t>
            </a:r>
          </a:p>
        </p:txBody>
      </p:sp>
    </p:spTree>
    <p:extLst>
      <p:ext uri="{BB962C8B-B14F-4D97-AF65-F5344CB8AC3E}">
        <p14:creationId xmlns:p14="http://schemas.microsoft.com/office/powerpoint/2010/main" val="415022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28457"/>
            <a:ext cx="9056571" cy="1325563"/>
          </a:xfrm>
        </p:spPr>
        <p:txBody>
          <a:bodyPr>
            <a:normAutofit/>
          </a:bodyPr>
          <a:lstStyle/>
          <a:p>
            <a:r>
              <a:rPr lang="fi-FI" sz="2800" dirty="0" smtClean="0"/>
              <a:t>3. Mitkä asiat ovat sinulle tärkeimpiä oppilaan koulunkäynnissä (valitse 5)?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fi-FI" sz="1600" dirty="0" smtClean="0"/>
              <a:t>Vastaajien määrä 53, valittujen vastausten lukumäärä 267</a:t>
            </a:r>
            <a:endParaRPr lang="fi-FI" sz="1600" dirty="0"/>
          </a:p>
        </p:txBody>
      </p:sp>
      <p:pic>
        <p:nvPicPr>
          <p:cNvPr id="6" name="Sisällön paikkamerkki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129" y="1538344"/>
            <a:ext cx="7250654" cy="472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3. Mitkä asiat ovat sinulle tärkeimpiä oppilaan koulunkäynnissä (valitse 5)?</a:t>
            </a:r>
            <a:br>
              <a:rPr lang="fi-FI" sz="2800" dirty="0"/>
            </a:br>
            <a:r>
              <a:rPr lang="fi-FI" sz="1600" dirty="0"/>
              <a:t>Vastaajien määrä 53, valittujen vastausten lukumäärä 267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16623"/>
              </p:ext>
            </p:extLst>
          </p:nvPr>
        </p:nvGraphicFramePr>
        <p:xfrm>
          <a:off x="613185" y="1861077"/>
          <a:ext cx="10962042" cy="4281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4014">
                  <a:extLst>
                    <a:ext uri="{9D8B030D-6E8A-4147-A177-3AD203B41FA5}">
                      <a16:colId xmlns:a16="http://schemas.microsoft.com/office/drawing/2014/main" val="3748707204"/>
                    </a:ext>
                  </a:extLst>
                </a:gridCol>
                <a:gridCol w="3654014">
                  <a:extLst>
                    <a:ext uri="{9D8B030D-6E8A-4147-A177-3AD203B41FA5}">
                      <a16:colId xmlns:a16="http://schemas.microsoft.com/office/drawing/2014/main" val="855915847"/>
                    </a:ext>
                  </a:extLst>
                </a:gridCol>
                <a:gridCol w="3654014">
                  <a:extLst>
                    <a:ext uri="{9D8B030D-6E8A-4147-A177-3AD203B41FA5}">
                      <a16:colId xmlns:a16="http://schemas.microsoft.com/office/drawing/2014/main" val="2381403582"/>
                    </a:ext>
                  </a:extLst>
                </a:gridCol>
              </a:tblGrid>
              <a:tr h="27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n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7688834"/>
                  </a:ext>
                </a:extLst>
              </a:tr>
              <a:tr h="278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Oppimistavoitteiden saavuttaminen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35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66,0%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3369396"/>
                  </a:ext>
                </a:extLst>
              </a:tr>
              <a:tr h="934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Erilaiset opetuksen tukitoimet saatavilla omassa koulussa (oppilashuolto, laajemmat erityisopetuksen palvelut)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35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66,0%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1219282"/>
                  </a:ext>
                </a:extLst>
              </a:tr>
              <a:tr h="467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Valinnaisten kouluaineiden monipuolisuus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1,9%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5783615"/>
                  </a:ext>
                </a:extLst>
              </a:tr>
              <a:tr h="278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Viihtyisä oppimisympäristö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32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60,4%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2272767"/>
                  </a:ext>
                </a:extLst>
              </a:tr>
              <a:tr h="278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Terve koulurakennus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36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67,9%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401478"/>
                  </a:ext>
                </a:extLst>
              </a:tr>
              <a:tr h="278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Turvallinen koulumatka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11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20,8%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1407067"/>
                  </a:ext>
                </a:extLst>
              </a:tr>
              <a:tr h="467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Toimiva kodin ja koulun välinen yhteistyö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40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75,5%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2562750"/>
                  </a:ext>
                </a:extLst>
              </a:tr>
              <a:tr h="467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Ajanmukaiset ja monipuoliset opetusvälineet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23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43,4%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2582931"/>
                  </a:ext>
                </a:extLst>
              </a:tr>
              <a:tr h="278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Koulun koko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9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17,0%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3683153"/>
                  </a:ext>
                </a:extLst>
              </a:tr>
              <a:tr h="278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Ryhmäkoko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45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84,9%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4772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18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>4. Mitkä ovat nykyisen kouluverkon hyvät puolet, vahvuudet?</a:t>
            </a:r>
            <a:br>
              <a:rPr lang="fi-FI" sz="3600" dirty="0" smtClean="0"/>
            </a:br>
            <a:r>
              <a:rPr lang="fi-FI" sz="1800" dirty="0" smtClean="0"/>
              <a:t>Vastaajien määrä 50</a:t>
            </a: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Alakoulut lähellä kotia, viihtyisä oppimisympäristö</a:t>
            </a:r>
          </a:p>
          <a:p>
            <a:r>
              <a:rPr lang="fi-FI" dirty="0" smtClean="0"/>
              <a:t>Kiiruun koulu uusi ja toimiva</a:t>
            </a:r>
          </a:p>
          <a:p>
            <a:r>
              <a:rPr lang="fi-FI" dirty="0" smtClean="0"/>
              <a:t>Koulumatkat pysyvät kohtuullisina </a:t>
            </a:r>
            <a:endParaRPr lang="fi-FI" sz="1200" dirty="0" smtClean="0"/>
          </a:p>
          <a:p>
            <a:r>
              <a:rPr lang="fi-FI" dirty="0" smtClean="0"/>
              <a:t>Ryhmäkoot ovat järkevät </a:t>
            </a:r>
          </a:p>
          <a:p>
            <a:r>
              <a:rPr lang="fi-FI" dirty="0" smtClean="0"/>
              <a:t>Kyläkoulut pitävät maaseudun asuttuna ja elinvoimaisena, vetovoimatekijä, markkinavaltti</a:t>
            </a:r>
          </a:p>
          <a:p>
            <a:r>
              <a:rPr lang="fi-FI" dirty="0" smtClean="0"/>
              <a:t>Monipuolinen kouluverkko, isoja ja pieniä kouluja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92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Reunaehdot: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Korona </a:t>
            </a:r>
            <a:r>
              <a:rPr lang="fi-FI" dirty="0"/>
              <a:t>ja sen jälkihoito varhaiskasvatuksessa sekä perusopetuksessa</a:t>
            </a:r>
          </a:p>
          <a:p>
            <a:r>
              <a:rPr lang="fi-FI" dirty="0"/>
              <a:t>Uusi koulukuljetusten kilpailutus lv 2024-2025</a:t>
            </a:r>
          </a:p>
          <a:p>
            <a:r>
              <a:rPr lang="fi-FI" dirty="0"/>
              <a:t>Lukuvuoteen 2028-2029 asti kaikkia alakouluja ei voida yhdistää yhdeksi 2-sarjaiseksi kouluksi Joensuun koulukiinteistöön</a:t>
            </a:r>
          </a:p>
          <a:p>
            <a:r>
              <a:rPr lang="fi-FI" dirty="0"/>
              <a:t>Kiiruun koulukeskukseen perustetaan yhtenäiskoulu (mahdollisesti 1-9.lk) lv 2024-2028 välisenä aikana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235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41715" cy="1325563"/>
          </a:xfrm>
        </p:spPr>
        <p:txBody>
          <a:bodyPr>
            <a:normAutofit/>
          </a:bodyPr>
          <a:lstStyle/>
          <a:p>
            <a:r>
              <a:rPr lang="fi-FI" sz="3600" dirty="0" err="1" smtClean="0"/>
              <a:t>FCG:n</a:t>
            </a:r>
            <a:r>
              <a:rPr lang="fi-FI" sz="3600" dirty="0" smtClean="0"/>
              <a:t> tekemän selvityksen vaihtoehdot: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/>
              <a:t>Vaihtoehto 1</a:t>
            </a:r>
          </a:p>
          <a:p>
            <a:pPr lvl="1"/>
            <a:r>
              <a:rPr lang="fi-FI" dirty="0"/>
              <a:t>Oinasjärven koulun toiminta jatkuu vuoteen 2030 saakka.</a:t>
            </a:r>
          </a:p>
          <a:p>
            <a:pPr lvl="1"/>
            <a:r>
              <a:rPr lang="fi-FI" dirty="0"/>
              <a:t>Pitkäjärven koulun toiminta jatkuu vuoteen 2030 saakka.</a:t>
            </a:r>
          </a:p>
          <a:p>
            <a:pPr lvl="1"/>
            <a:r>
              <a:rPr lang="fi-FI" dirty="0"/>
              <a:t>Joensuun koulun toiminta jatkuu ja koulu toimii vastaanottavana kouluna.</a:t>
            </a:r>
          </a:p>
          <a:p>
            <a:pPr lvl="1"/>
            <a:r>
              <a:rPr lang="fi-FI" dirty="0"/>
              <a:t>Kirkonmäen koulun toiminta lakkaa 1.8.2025 ja oppilaat siirtyvät Kiiruun koulun yhteyteen perustettavaan yhtenäiskouluun. Yhtenäiskoulu toimii vastaanottavana kouluna.</a:t>
            </a:r>
          </a:p>
          <a:p>
            <a:pPr lvl="1"/>
            <a:r>
              <a:rPr lang="fi-FI" dirty="0"/>
              <a:t>Kiiruun koulun toiminta jatkuu ja koulusta muodostuu osa perustettavaa yhtenäiskoulua. Yhtenäiskoulu toimii vastaanottavana kouluna</a:t>
            </a:r>
            <a:r>
              <a:rPr lang="fi-FI" dirty="0" smtClean="0"/>
              <a:t>.</a:t>
            </a:r>
            <a:endParaRPr lang="fi-FI" b="1" dirty="0" smtClean="0"/>
          </a:p>
          <a:p>
            <a:r>
              <a:rPr lang="fi-FI" b="1" dirty="0" smtClean="0"/>
              <a:t>Vaihtoehto 2</a:t>
            </a:r>
          </a:p>
          <a:p>
            <a:pPr lvl="1"/>
            <a:r>
              <a:rPr lang="fi-FI" dirty="0"/>
              <a:t>Vuonna 2025 perustetaan Kiiruun yhtenäiskoulu. Kouluun siirretään vuosiluokkien 1-6 oppilaat Kirkonmäen, Pitkäjärven ja Oinasjärven kouluista. Oppilasmäärät tasataan Joensuun koulun kanssa siten, että Kiiruun koulun alakoulu toimii 1-sarjaisena.</a:t>
            </a:r>
            <a:endParaRPr lang="fi-FI" b="1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5788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12751" y="1849681"/>
            <a:ext cx="9056571" cy="1325563"/>
          </a:xfrm>
        </p:spPr>
        <p:txBody>
          <a:bodyPr>
            <a:normAutofit/>
          </a:bodyPr>
          <a:lstStyle/>
          <a:p>
            <a:r>
              <a:rPr lang="fi-FI" sz="3600" dirty="0" smtClean="0"/>
              <a:t>Kaupungin oman tarkastelun tuloksena muodostuneet vaihtoehdot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573199956"/>
      </p:ext>
    </p:extLst>
  </p:cSld>
  <p:clrMapOvr>
    <a:masterClrMapping/>
  </p:clrMapOvr>
</p:sld>
</file>

<file path=ppt/theme/theme1.xml><?xml version="1.0" encoding="utf-8"?>
<a:theme xmlns:a="http://schemas.openxmlformats.org/drawingml/2006/main" name="1_Somero">
  <a:themeElements>
    <a:clrScheme name="Somero">
      <a:dk1>
        <a:srgbClr val="000000"/>
      </a:dk1>
      <a:lt1>
        <a:sysClr val="window" lastClr="FFFFFF"/>
      </a:lt1>
      <a:dk2>
        <a:srgbClr val="181818"/>
      </a:dk2>
      <a:lt2>
        <a:srgbClr val="F2F2F2"/>
      </a:lt2>
      <a:accent1>
        <a:srgbClr val="73D101"/>
      </a:accent1>
      <a:accent2>
        <a:srgbClr val="41A9CC"/>
      </a:accent2>
      <a:accent3>
        <a:srgbClr val="FAE024"/>
      </a:accent3>
      <a:accent4>
        <a:srgbClr val="FF6600"/>
      </a:accent4>
      <a:accent5>
        <a:srgbClr val="FF0066"/>
      </a:accent5>
      <a:accent6>
        <a:srgbClr val="0C0C0C"/>
      </a:accent6>
      <a:hlink>
        <a:srgbClr val="41A9CC"/>
      </a:hlink>
      <a:folHlink>
        <a:srgbClr val="7030A0"/>
      </a:folHlink>
    </a:clrScheme>
    <a:fontScheme name="Somero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omero_yrityksille">
  <a:themeElements>
    <a:clrScheme name="Somero">
      <a:dk1>
        <a:srgbClr val="000000"/>
      </a:dk1>
      <a:lt1>
        <a:sysClr val="window" lastClr="FFFFFF"/>
      </a:lt1>
      <a:dk2>
        <a:srgbClr val="181818"/>
      </a:dk2>
      <a:lt2>
        <a:srgbClr val="F2F2F2"/>
      </a:lt2>
      <a:accent1>
        <a:srgbClr val="73D101"/>
      </a:accent1>
      <a:accent2>
        <a:srgbClr val="41A9CC"/>
      </a:accent2>
      <a:accent3>
        <a:srgbClr val="FAE024"/>
      </a:accent3>
      <a:accent4>
        <a:srgbClr val="FF6600"/>
      </a:accent4>
      <a:accent5>
        <a:srgbClr val="FF0066"/>
      </a:accent5>
      <a:accent6>
        <a:srgbClr val="0C0C0C"/>
      </a:accent6>
      <a:hlink>
        <a:srgbClr val="41A9CC"/>
      </a:hlink>
      <a:folHlink>
        <a:srgbClr val="7030A0"/>
      </a:folHlink>
    </a:clrScheme>
    <a:fontScheme name="Somero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Somero_matkailijoille">
  <a:themeElements>
    <a:clrScheme name="Somero">
      <a:dk1>
        <a:srgbClr val="000000"/>
      </a:dk1>
      <a:lt1>
        <a:sysClr val="window" lastClr="FFFFFF"/>
      </a:lt1>
      <a:dk2>
        <a:srgbClr val="181818"/>
      </a:dk2>
      <a:lt2>
        <a:srgbClr val="F2F2F2"/>
      </a:lt2>
      <a:accent1>
        <a:srgbClr val="73D101"/>
      </a:accent1>
      <a:accent2>
        <a:srgbClr val="41A9CC"/>
      </a:accent2>
      <a:accent3>
        <a:srgbClr val="FAE024"/>
      </a:accent3>
      <a:accent4>
        <a:srgbClr val="FF6600"/>
      </a:accent4>
      <a:accent5>
        <a:srgbClr val="FF0066"/>
      </a:accent5>
      <a:accent6>
        <a:srgbClr val="0C0C0C"/>
      </a:accent6>
      <a:hlink>
        <a:srgbClr val="41A9CC"/>
      </a:hlink>
      <a:folHlink>
        <a:srgbClr val="7030A0"/>
      </a:folHlink>
    </a:clrScheme>
    <a:fontScheme name="Somero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2229</Words>
  <Application>Microsoft Office PowerPoint</Application>
  <PresentationFormat>Laajakuva</PresentationFormat>
  <Paragraphs>292</Paragraphs>
  <Slides>31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31</vt:i4>
      </vt:variant>
    </vt:vector>
  </HeadingPairs>
  <TitlesOfParts>
    <vt:vector size="40" baseType="lpstr">
      <vt:lpstr>Arial</vt:lpstr>
      <vt:lpstr>Calibri</vt:lpstr>
      <vt:lpstr>Raleway</vt:lpstr>
      <vt:lpstr>Raleway ExtraBold</vt:lpstr>
      <vt:lpstr>Times New Roman</vt:lpstr>
      <vt:lpstr>Wingdings</vt:lpstr>
      <vt:lpstr>1_Somero</vt:lpstr>
      <vt:lpstr>2_Somero_yrityksille</vt:lpstr>
      <vt:lpstr>3_Somero_matkailijoille</vt:lpstr>
      <vt:lpstr>Henkilöstökysely perusopetus</vt:lpstr>
      <vt:lpstr>1. Yksikkö, jossa työskentelen                Vastaajien kokonaismäärä 53</vt:lpstr>
      <vt:lpstr>2. Työtehtävä</vt:lpstr>
      <vt:lpstr>3. Mitkä asiat ovat sinulle tärkeimpiä oppilaan koulunkäynnissä (valitse 5)? Vastaajien määrä 53, valittujen vastausten lukumäärä 267</vt:lpstr>
      <vt:lpstr>3. Mitkä asiat ovat sinulle tärkeimpiä oppilaan koulunkäynnissä (valitse 5)? Vastaajien määrä 53, valittujen vastausten lukumäärä 267</vt:lpstr>
      <vt:lpstr>4. Mitkä ovat nykyisen kouluverkon hyvät puolet, vahvuudet? Vastaajien määrä 50</vt:lpstr>
      <vt:lpstr>Reunaehdot:</vt:lpstr>
      <vt:lpstr>FCG:n tekemän selvityksen vaihtoehdot:</vt:lpstr>
      <vt:lpstr>Kaupungin oman tarkastelun tuloksena muodostuneet vaihtoehdot</vt:lpstr>
      <vt:lpstr>PowerPoint-esitys</vt:lpstr>
      <vt:lpstr>PowerPoint-esitys</vt:lpstr>
      <vt:lpstr>5. Mikä näistä vaihtoehdoista olisi mielestäsi paras? Vastaajien määrä 42</vt:lpstr>
      <vt:lpstr>6. Miksi? Vastaajien määrä 49</vt:lpstr>
      <vt:lpstr>6. Miksi (esimerkkejä vastauksista)</vt:lpstr>
      <vt:lpstr>7. Mikä muu vaihtoehto voisi olla toimiva?</vt:lpstr>
      <vt:lpstr>8. Miten mielestäsi koulun koko ja sijainti kunnassa vaikuttavat opetussuunnitelman tavoitteiden saavuttamiseen?</vt:lpstr>
      <vt:lpstr>PowerPoint-esitys</vt:lpstr>
      <vt:lpstr>PowerPoint-esitys</vt:lpstr>
      <vt:lpstr>9. Mitä hyvää on kyläkoulun arjessa?</vt:lpstr>
      <vt:lpstr>PowerPoint-esitys</vt:lpstr>
      <vt:lpstr>10. Mitä haasteita on kyläkoulun arjessa?</vt:lpstr>
      <vt:lpstr>11. Mitä hyvää on joustavassa alkuopetuksessa?</vt:lpstr>
      <vt:lpstr>12. Mitä haasteita on joustavassa alkuopetuksessa?</vt:lpstr>
      <vt:lpstr>13. Mitä hyvää on koulujen yhdistämisessä? </vt:lpstr>
      <vt:lpstr>14. Mitä haasteita on koulujen yhdistämisessä?</vt:lpstr>
      <vt:lpstr>15. Mitä hyvää on kaksisarjaisen koulun arjessa?</vt:lpstr>
      <vt:lpstr>16. Mitä haasteita on kaksisarjaisen koulun arjessa?</vt:lpstr>
      <vt:lpstr>17. Mitä hyvää on yhtenäiskoulussa?</vt:lpstr>
      <vt:lpstr>18. Mitä haasteita on yhtenäiskoulussa?</vt:lpstr>
      <vt:lpstr>19. Miten oppimisympäristö mahdollisesti edistää henkilöstön työhyvinvointia? </vt:lpstr>
      <vt:lpstr>19. Miten oppimisympäristö mahdollisesti edistää henkilöstön työhyvinvointia? </vt:lpstr>
    </vt:vector>
  </TitlesOfParts>
  <Company>Someron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Uusitalo Tanja</dc:creator>
  <cp:lastModifiedBy>Stigell Kristiina</cp:lastModifiedBy>
  <cp:revision>98</cp:revision>
  <cp:lastPrinted>2021-09-21T06:32:34Z</cp:lastPrinted>
  <dcterms:created xsi:type="dcterms:W3CDTF">2020-05-19T10:09:37Z</dcterms:created>
  <dcterms:modified xsi:type="dcterms:W3CDTF">2021-11-02T12:35:00Z</dcterms:modified>
</cp:coreProperties>
</file>