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3" r:id="rId2"/>
    <p:sldMasterId id="2147483721" r:id="rId3"/>
  </p:sldMasterIdLst>
  <p:notesMasterIdLst>
    <p:notesMasterId r:id="rId28"/>
  </p:notesMasterIdLst>
  <p:sldIdLst>
    <p:sldId id="287" r:id="rId4"/>
    <p:sldId id="274" r:id="rId5"/>
    <p:sldId id="275" r:id="rId6"/>
    <p:sldId id="276" r:id="rId7"/>
    <p:sldId id="277" r:id="rId8"/>
    <p:sldId id="278" r:id="rId9"/>
    <p:sldId id="280" r:id="rId10"/>
    <p:sldId id="288" r:id="rId11"/>
    <p:sldId id="284" r:id="rId12"/>
    <p:sldId id="282" r:id="rId13"/>
    <p:sldId id="283" r:id="rId14"/>
    <p:sldId id="285" r:id="rId15"/>
    <p:sldId id="286" r:id="rId16"/>
    <p:sldId id="273" r:id="rId17"/>
    <p:sldId id="268" r:id="rId18"/>
    <p:sldId id="267" r:id="rId19"/>
    <p:sldId id="265" r:id="rId20"/>
    <p:sldId id="266" r:id="rId21"/>
    <p:sldId id="261" r:id="rId22"/>
    <p:sldId id="262" r:id="rId23"/>
    <p:sldId id="257" r:id="rId24"/>
    <p:sldId id="258" r:id="rId25"/>
    <p:sldId id="259" r:id="rId26"/>
    <p:sldId id="289" r:id="rId2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547CB-2208-4102-9807-6FDE00D9F92B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2488E-DBE3-4AF7-B0B0-30C5D00C7B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385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  <p:sp>
        <p:nvSpPr>
          <p:cNvPr id="2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24" name="Suorakulmio 2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9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3.11.2021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34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90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3.11.2021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6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0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1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2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285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2" name="Suorakulmio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3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3.11.2021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4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5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8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047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3.11.2021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15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173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3" name="Suorakulmio 12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3.11.2021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35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118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8925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Suorakulmio 1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3.11.2021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75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95638" cy="6858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85667" y="798263"/>
            <a:ext cx="5658848" cy="1325563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3985667" y="2473325"/>
            <a:ext cx="7368133" cy="400447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30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552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480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489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431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28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9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  <p:sp>
        <p:nvSpPr>
          <p:cNvPr id="2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24" name="Suorakulmio 2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82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461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  <p:sp>
        <p:nvSpPr>
          <p:cNvPr id="17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3732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1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  <p:sp>
        <p:nvSpPr>
          <p:cNvPr id="17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1982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3.11.2021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489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65" y="-10260"/>
            <a:ext cx="899470" cy="1349999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1921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3.11.2021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77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3.11.2021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8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280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3.11.2021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3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07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3.11.2021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7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1"/>
                </a:solidFill>
              </a:rPr>
              <a:pPr/>
              <a:t>3.11.2021</a:t>
            </a:fld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1"/>
                </a:solidFill>
              </a:rPr>
              <a:t>Someron kaupunki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1"/>
                </a:solidFill>
              </a:rPr>
              <a:pPr/>
              <a:t>‹#›</a:t>
            </a:fld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8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0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1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2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6385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2" name="Suorakulmio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3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3.11.2021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4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5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38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971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3.11.2021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6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350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3" name="Suorakulmio 12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3.11.2021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63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780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Suorakulmio 1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2"/>
                </a:solidFill>
              </a:rPr>
              <a:pPr/>
              <a:t>3.11.2021</a:t>
            </a:fld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2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2"/>
                </a:solidFill>
              </a:rPr>
              <a:t>Someron kaupunki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2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2"/>
                </a:solidFill>
              </a:rPr>
              <a:pPr/>
              <a:t>‹#›</a:t>
            </a:fld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85667" y="798263"/>
            <a:ext cx="5658848" cy="1325563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4" name="Kuvan paikkamerkki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95638" cy="6858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3985667" y="2473325"/>
            <a:ext cx="7368133" cy="400447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835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7514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5612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935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637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781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22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4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  <p:sp>
        <p:nvSpPr>
          <p:cNvPr id="2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24" name="Suorakulmio 2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2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1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/>
          <a:stretch/>
        </p:blipFill>
        <p:spPr>
          <a:xfrm>
            <a:off x="9258562" y="-9625"/>
            <a:ext cx="2095238" cy="1653154"/>
          </a:xfrm>
          <a:prstGeom prst="rect">
            <a:avLst/>
          </a:prstGeom>
        </p:spPr>
      </p:pic>
      <p:sp>
        <p:nvSpPr>
          <p:cNvPr id="17" name="Otsikko 1"/>
          <p:cNvSpPr>
            <a:spLocks noGrp="1"/>
          </p:cNvSpPr>
          <p:nvPr>
            <p:ph type="ctrTitle" hasCustomPrompt="1"/>
          </p:nvPr>
        </p:nvSpPr>
        <p:spPr>
          <a:xfrm>
            <a:off x="1257701" y="2612116"/>
            <a:ext cx="9676598" cy="1710039"/>
          </a:xfrm>
        </p:spPr>
        <p:txBody>
          <a:bodyPr anchor="b">
            <a:noAutofit/>
          </a:bodyPr>
          <a:lstStyle>
            <a:lvl1pPr algn="ctr">
              <a:defRPr sz="6600" cap="all" baseline="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1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257701" y="4542161"/>
            <a:ext cx="9676598" cy="748581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PERUSTYYLiä</a:t>
            </a:r>
            <a:r>
              <a:rPr lang="fi-FI" dirty="0" smtClean="0"/>
              <a:t>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865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1" name="Suorakulmio 1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3.11.2021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4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768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65" y="-10260"/>
            <a:ext cx="899470" cy="1349999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717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65" y="-10260"/>
            <a:ext cx="899470" cy="1349999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145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3.11.2021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1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3.11.2021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40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5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3.11.2021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6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7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3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07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959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7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3.11.2021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8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9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0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1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2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6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2" name="Suorakulmio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3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3.11.2021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4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5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5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8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9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0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4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3.11.2021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12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3.11.2021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11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1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2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32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18584"/>
            <a:ext cx="3932237" cy="27504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3" name="Suorakulmio 12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4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3.11.2021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5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16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9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1"/>
                </a:solidFill>
              </a:rPr>
              <a:pPr/>
              <a:t>3.11.2021</a:t>
            </a:fld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1"/>
                </a:solidFill>
              </a:rPr>
              <a:t>Someron kaupunki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1"/>
                </a:solidFill>
              </a:rPr>
              <a:pPr/>
              <a:t>‹#›</a:t>
            </a:fld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05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3136064"/>
            <a:ext cx="3932237" cy="27329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601862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8" name="Suorakulmio 1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1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accent3"/>
                </a:solidFill>
              </a:rPr>
              <a:pPr/>
              <a:t>3.11.2021</a:t>
            </a:fld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2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accent3"/>
                </a:solidFill>
              </a:rPr>
              <a:t>Someron kaupunki</a:t>
            </a:r>
            <a:endParaRPr lang="fi-FI" dirty="0">
              <a:solidFill>
                <a:schemeClr val="accent3"/>
              </a:solidFill>
            </a:endParaRPr>
          </a:p>
        </p:txBody>
      </p:sp>
      <p:sp>
        <p:nvSpPr>
          <p:cNvPr id="2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accent3"/>
                </a:solidFill>
              </a:rPr>
              <a:pPr/>
              <a:t>‹#›</a:t>
            </a:fld>
            <a:endParaRPr lang="fi-FI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8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85667" y="798263"/>
            <a:ext cx="5658848" cy="1325563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4" name="Kuvan paikkamerkki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195638" cy="6858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3985667" y="2473325"/>
            <a:ext cx="7368133" cy="400447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800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654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8065971" y="3041583"/>
            <a:ext cx="3753852" cy="34843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8167559" y="3185962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8167688" y="4511675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957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/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4785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 ja laatikk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fi-FI" dirty="0"/>
          </a:p>
        </p:txBody>
      </p:sp>
      <p:sp>
        <p:nvSpPr>
          <p:cNvPr id="4" name="Suorakulmio 3"/>
          <p:cNvSpPr/>
          <p:nvPr userDrawn="1"/>
        </p:nvSpPr>
        <p:spPr>
          <a:xfrm>
            <a:off x="259882" y="3147461"/>
            <a:ext cx="3753852" cy="34843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361470" y="3291840"/>
            <a:ext cx="3652264" cy="1325563"/>
          </a:xfrm>
        </p:spPr>
        <p:txBody>
          <a:bodyPr anchor="b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361599" y="4617553"/>
            <a:ext cx="3508375" cy="18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020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1" y="0"/>
            <a:ext cx="381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9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3.11.2021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Someron kaupunki</a:t>
            </a: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‹#›</a:t>
            </a:fld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10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03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iito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1476" y="3259406"/>
            <a:ext cx="10515600" cy="1716856"/>
          </a:xfrm>
        </p:spPr>
        <p:txBody>
          <a:bodyPr anchor="b"/>
          <a:lstStyle>
            <a:lvl1pPr algn="ctr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7826" y="5069068"/>
            <a:ext cx="10515600" cy="150018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00" y="861664"/>
            <a:ext cx="5400000" cy="23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6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9040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904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0" y="-10260"/>
            <a:ext cx="900000" cy="1350000"/>
          </a:xfrm>
          <a:prstGeom prst="rect">
            <a:avLst/>
          </a:prstGeom>
        </p:spPr>
      </p:pic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</a:endParaRPr>
          </a:p>
        </p:txBody>
      </p:sp>
      <p:sp>
        <p:nvSpPr>
          <p:cNvPr id="22" name="Päivämäärän paikkamerkki 3"/>
          <p:cNvSpPr txBox="1">
            <a:spLocks/>
          </p:cNvSpPr>
          <p:nvPr userDrawn="1"/>
        </p:nvSpPr>
        <p:spPr>
          <a:xfrm>
            <a:off x="8382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E5443F-6171-4C3F-AE37-C5B10067A56A}" type="datetimeFigureOut">
              <a:rPr lang="fi-FI" smtClean="0"/>
              <a:pPr/>
              <a:t>3.11.2021</a:t>
            </a:fld>
            <a:endParaRPr lang="fi-FI" dirty="0"/>
          </a:p>
        </p:txBody>
      </p:sp>
      <p:sp>
        <p:nvSpPr>
          <p:cNvPr id="23" name="Alatunnisteen paikkamerkki 4"/>
          <p:cNvSpPr txBox="1">
            <a:spLocks/>
          </p:cNvSpPr>
          <p:nvPr userDrawn="1"/>
        </p:nvSpPr>
        <p:spPr>
          <a:xfrm>
            <a:off x="4038600" y="6433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Someron kaupunki</a:t>
            </a:r>
            <a:endParaRPr lang="fi-FI" dirty="0"/>
          </a:p>
        </p:txBody>
      </p:sp>
      <p:sp>
        <p:nvSpPr>
          <p:cNvPr id="24" name="Dian numeron paikkamerkki 5"/>
          <p:cNvSpPr txBox="1">
            <a:spLocks/>
          </p:cNvSpPr>
          <p:nvPr userDrawn="1"/>
        </p:nvSpPr>
        <p:spPr>
          <a:xfrm>
            <a:off x="8610600" y="6433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07CDBE-56B7-407A-AB21-6B7D836AC1F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32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62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50" r:id="rId2"/>
    <p:sldLayoutId id="2147483692" r:id="rId3"/>
    <p:sldLayoutId id="2147483677" r:id="rId4"/>
    <p:sldLayoutId id="2147483651" r:id="rId5"/>
    <p:sldLayoutId id="2147483661" r:id="rId6"/>
    <p:sldLayoutId id="2147483660" r:id="rId7"/>
    <p:sldLayoutId id="2147483678" r:id="rId8"/>
    <p:sldLayoutId id="2147483679" r:id="rId9"/>
    <p:sldLayoutId id="2147483652" r:id="rId10"/>
    <p:sldLayoutId id="2147483653" r:id="rId11"/>
    <p:sldLayoutId id="2147483680" r:id="rId12"/>
    <p:sldLayoutId id="2147483654" r:id="rId13"/>
    <p:sldLayoutId id="2147483681" r:id="rId14"/>
    <p:sldLayoutId id="2147483655" r:id="rId15"/>
    <p:sldLayoutId id="2147483685" r:id="rId16"/>
    <p:sldLayoutId id="2147483683" r:id="rId17"/>
    <p:sldLayoutId id="2147483656" r:id="rId18"/>
    <p:sldLayoutId id="2147483657" r:id="rId19"/>
    <p:sldLayoutId id="2147483684" r:id="rId20"/>
    <p:sldLayoutId id="2147483689" r:id="rId21"/>
    <p:sldLayoutId id="2147483682" r:id="rId22"/>
    <p:sldLayoutId id="2147483686" r:id="rId23"/>
    <p:sldLayoutId id="2147483687" r:id="rId24"/>
    <p:sldLayoutId id="2147483688" r:id="rId25"/>
    <p:sldLayoutId id="2147483690" r:id="rId26"/>
    <p:sldLayoutId id="2147483691" r:id="rId2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67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  <p:sldLayoutId id="2147483714" r:id="rId21"/>
    <p:sldLayoutId id="2147483715" r:id="rId22"/>
    <p:sldLayoutId id="2147483716" r:id="rId23"/>
    <p:sldLayoutId id="2147483717" r:id="rId24"/>
    <p:sldLayoutId id="2147483718" r:id="rId25"/>
    <p:sldLayoutId id="2147483719" r:id="rId26"/>
    <p:sldLayoutId id="2147483720" r:id="rId2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43F-6171-4C3F-AE37-C5B10067A56A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DBE-56B7-407A-AB21-6B7D836AC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06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  <p:sldLayoutId id="2147483746" r:id="rId25"/>
    <p:sldLayoutId id="2147483747" r:id="rId26"/>
    <p:sldLayoutId id="2147483748" r:id="rId2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Henkilöstökysely varhaiskasvatus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Oppimisympäristöselvitys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680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5458" y="1355463"/>
            <a:ext cx="10783645" cy="4216997"/>
          </a:xfrm>
        </p:spPr>
        <p:txBody>
          <a:bodyPr>
            <a:normAutofit/>
          </a:bodyPr>
          <a:lstStyle/>
          <a:p>
            <a:r>
              <a:rPr lang="fi-FI" sz="2400" b="1" dirty="0" smtClean="0"/>
              <a:t>Vaihtoehto 5</a:t>
            </a:r>
          </a:p>
          <a:p>
            <a:pPr lvl="1"/>
            <a:r>
              <a:rPr lang="fi-FI" sz="2000" dirty="0"/>
              <a:t>Leivonpesän päiväkotia remontoidaan ja kiinteistöön sijoitetaan Tervapääskyn päiväkodin lapset, perhepäivähoidon varahoito ja avoin päiväkotitoiminta. Tuulihatussa toiminta jatkuu ennallaan. Keskusta-alueen esiopetus siirretään Joensuun koulun yhteyteen lv 2024-2028 välillä. </a:t>
            </a:r>
            <a:endParaRPr lang="fi-FI" sz="2000" dirty="0" smtClean="0"/>
          </a:p>
          <a:p>
            <a:pPr lvl="1"/>
            <a:r>
              <a:rPr lang="fi-FI" sz="2000" dirty="0"/>
              <a:t>Pitkäjärvellä Sammalniityn päiväkodista luovutaan ja varhaiskasvatus siirtyy koulun tiloihin. Varhaiskasvatuspalveluita täydentää joustava alkuopetus 1.-2. luokkien oppilaiden kanssa lv 2024-2025 lähtien</a:t>
            </a:r>
            <a:r>
              <a:rPr lang="fi-FI" sz="2000" dirty="0" smtClean="0"/>
              <a:t>.</a:t>
            </a:r>
          </a:p>
          <a:p>
            <a:pPr lvl="1"/>
            <a:r>
              <a:rPr lang="fi-FI" sz="2000" dirty="0"/>
              <a:t>Oinasjärvellä Leppäkertun päiväkodista luovutaan ja varhaiskasvatus siirtyy koulun tiloihin. Varhaiskasvatuspalveluita täydentää joustava alkuopetus 1.-2. luokkien oppilaiden kanssa lv 2024-2025 lähtien</a:t>
            </a:r>
            <a:r>
              <a:rPr lang="fi-FI" sz="2000" dirty="0" smtClean="0"/>
              <a:t>.</a:t>
            </a:r>
            <a:endParaRPr lang="fi-FI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62058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5. Mikä näistä vaihtoehdoista olisi mielestäsi paras?</a:t>
            </a:r>
            <a:br>
              <a:rPr lang="fi-FI" sz="3600" dirty="0" smtClean="0"/>
            </a:br>
            <a:r>
              <a:rPr lang="fi-FI" sz="1400" dirty="0" smtClean="0"/>
              <a:t>Vastaajien määrä 20</a:t>
            </a:r>
            <a:endParaRPr lang="fi-FI" sz="3600" dirty="0"/>
          </a:p>
        </p:txBody>
      </p:sp>
      <p:pic>
        <p:nvPicPr>
          <p:cNvPr id="6" name="Sisällön paikkamerkki 5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4851" y="1914861"/>
            <a:ext cx="6303981" cy="3937299"/>
          </a:xfrm>
          <a:prstGeom prst="rect">
            <a:avLst/>
          </a:prstGeom>
        </p:spPr>
      </p:pic>
      <p:graphicFrame>
        <p:nvGraphicFramePr>
          <p:cNvPr id="5" name="Sisällön paikkamerkk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2476688"/>
              </p:ext>
            </p:extLst>
          </p:nvPr>
        </p:nvGraphicFramePr>
        <p:xfrm>
          <a:off x="7508837" y="2323645"/>
          <a:ext cx="4109421" cy="3108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9807">
                  <a:extLst>
                    <a:ext uri="{9D8B030D-6E8A-4147-A177-3AD203B41FA5}">
                      <a16:colId xmlns:a16="http://schemas.microsoft.com/office/drawing/2014/main" val="3269364420"/>
                    </a:ext>
                  </a:extLst>
                </a:gridCol>
                <a:gridCol w="1369807">
                  <a:extLst>
                    <a:ext uri="{9D8B030D-6E8A-4147-A177-3AD203B41FA5}">
                      <a16:colId xmlns:a16="http://schemas.microsoft.com/office/drawing/2014/main" val="2202784114"/>
                    </a:ext>
                  </a:extLst>
                </a:gridCol>
                <a:gridCol w="1369807">
                  <a:extLst>
                    <a:ext uri="{9D8B030D-6E8A-4147-A177-3AD203B41FA5}">
                      <a16:colId xmlns:a16="http://schemas.microsoft.com/office/drawing/2014/main" val="1146354803"/>
                    </a:ext>
                  </a:extLst>
                </a:gridCol>
              </a:tblGrid>
              <a:tr h="518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n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4235723806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Vaihtoehto 1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5,0%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721543316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Vaihtoehto 2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5,0%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2333223336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Vaihtoehto 3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10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50,0%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3242052271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Vaihtoehto 4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3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15,0%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3273018085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Vaihtoehto 5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5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25,0%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3388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36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6. Miksi?</a:t>
            </a:r>
            <a:br>
              <a:rPr lang="fi-FI" sz="3600" dirty="0" smtClean="0"/>
            </a:br>
            <a:r>
              <a:rPr lang="fi-FI" sz="1400" dirty="0" smtClean="0"/>
              <a:t>Vastaajien määrä 17</a:t>
            </a:r>
            <a:endParaRPr lang="fi-FI" sz="3600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Palvelujen tarjoaminen koko kaupungin alueella (Leppäkerttu ja Sammalniitty) nähty tärkeänä.</a:t>
            </a:r>
          </a:p>
          <a:p>
            <a:r>
              <a:rPr lang="fi-FI" dirty="0" smtClean="0"/>
              <a:t>Esimerkkejä vastauksista:</a:t>
            </a:r>
          </a:p>
          <a:p>
            <a:pPr lvl="1"/>
            <a:r>
              <a:rPr lang="fi-FI" dirty="0" smtClean="0"/>
              <a:t>”Lisää kylien vetovoimaisuutta kun löytyy toimiva päivähoito läheltä.”</a:t>
            </a:r>
            <a:endParaRPr lang="fi-FI" dirty="0" smtClean="0"/>
          </a:p>
          <a:p>
            <a:pPr lvl="1"/>
            <a:r>
              <a:rPr lang="fi-FI" dirty="0" smtClean="0"/>
              <a:t>”Päiväkodeissa lapset saavat paitsi laadukasta esiopetusta myös laadukasta varhaiskasvatusta esiopetusajan päälle.”</a:t>
            </a:r>
          </a:p>
          <a:p>
            <a:pPr lvl="1"/>
            <a:r>
              <a:rPr lang="fi-FI" dirty="0" smtClean="0"/>
              <a:t>”Joustava alkuopetus on periaatteessa ajatuksena hyvä, mutta arveluttaa lasten suuret taitotasoerot tuossa ikävaiheessa, jos ajatellaan </a:t>
            </a:r>
            <a:r>
              <a:rPr lang="fi-FI" dirty="0" err="1" smtClean="0"/>
              <a:t>viskareista</a:t>
            </a:r>
            <a:r>
              <a:rPr lang="fi-FI" dirty="0" smtClean="0"/>
              <a:t> tokaluokkalaisiin.”</a:t>
            </a:r>
          </a:p>
          <a:p>
            <a:pPr lvl="1"/>
            <a:r>
              <a:rPr lang="fi-FI" dirty="0" smtClean="0"/>
              <a:t>”Kustannuksissa täytyy tarkasti ottaa huomioon, että tuleeko koulujen lopettamisesta todellista säästöä, kun kuljetukset lisääntyvät.”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5934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7. Mikä muu vaihtoehto olisi mielestäsi toimiva ja miksi?</a:t>
            </a:r>
            <a:br>
              <a:rPr lang="fi-FI" sz="3600" dirty="0" smtClean="0"/>
            </a:br>
            <a:r>
              <a:rPr lang="fi-FI" sz="1400" dirty="0" smtClean="0"/>
              <a:t>Vastaajien määrä 13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309719"/>
            <a:ext cx="10515600" cy="2563495"/>
          </a:xfrm>
        </p:spPr>
        <p:txBody>
          <a:bodyPr/>
          <a:lstStyle/>
          <a:p>
            <a:r>
              <a:rPr lang="fi-FI" dirty="0" smtClean="0"/>
              <a:t>Vaihtoehto 4 mainittu neljässä vastauksessa.</a:t>
            </a:r>
          </a:p>
          <a:p>
            <a:r>
              <a:rPr lang="fi-FI" dirty="0" smtClean="0"/>
              <a:t>Vaihtoehto 3 kahdessa vastauksessa.</a:t>
            </a:r>
          </a:p>
          <a:p>
            <a:r>
              <a:rPr lang="fi-FI" dirty="0" smtClean="0"/>
              <a:t>Vaihtoehdot 1, 2 ja 5 mainittu yhdessä vastauksessa.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9716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/>
              <a:t>8. Miten mielestäsi </a:t>
            </a:r>
            <a:r>
              <a:rPr lang="fi-FI" sz="3200" dirty="0" smtClean="0"/>
              <a:t>päiväkodin </a:t>
            </a:r>
            <a:r>
              <a:rPr lang="fi-FI" sz="3200" dirty="0"/>
              <a:t>koko ja sijainti kunnassa vaikuttavat opetussuunnitelman tavoitteiden </a:t>
            </a:r>
            <a:r>
              <a:rPr lang="fi-FI" sz="3200" dirty="0" smtClean="0"/>
              <a:t>saavuttamiseen päiväkodissa?</a:t>
            </a:r>
            <a:br>
              <a:rPr lang="fi-FI" sz="3200" dirty="0" smtClean="0"/>
            </a:br>
            <a:r>
              <a:rPr lang="fi-FI" sz="1400" dirty="0" smtClean="0"/>
              <a:t>Vastaajien määrä </a:t>
            </a:r>
            <a:r>
              <a:rPr lang="fi-FI" sz="1400" dirty="0" smtClean="0"/>
              <a:t>19, esimerkkejä vastauksista: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”</a:t>
            </a:r>
            <a:r>
              <a:rPr lang="fi-FI" dirty="0"/>
              <a:t> Tavoitteisiin on aina mahdollista päästä riippumatta päiväkotien koosta ja sijainnista. Pienet yksiköt antavat erilaisia ja usein parempiakin mahdollisuuksia toimintaan ja sen toteuttamiseen. Toki esim. henkilöstöresurssit täytyy olla kohdillaan</a:t>
            </a:r>
            <a:r>
              <a:rPr lang="fi-FI" dirty="0" smtClean="0"/>
              <a:t>.”</a:t>
            </a:r>
          </a:p>
          <a:p>
            <a:r>
              <a:rPr lang="fi-FI" dirty="0" smtClean="0"/>
              <a:t>”</a:t>
            </a:r>
            <a:r>
              <a:rPr lang="fi-FI" dirty="0"/>
              <a:t> Ei mitenkään, jos asiat on järjestetty asianmukaisesti ja kaikille samat mahdollisuudet toteuttaa suunnitelmaa</a:t>
            </a:r>
            <a:r>
              <a:rPr lang="fi-FI" dirty="0" smtClean="0"/>
              <a:t>.”</a:t>
            </a:r>
          </a:p>
          <a:p>
            <a:r>
              <a:rPr lang="fi-FI" dirty="0" smtClean="0"/>
              <a:t>”</a:t>
            </a:r>
            <a:r>
              <a:rPr lang="fi-FI" dirty="0"/>
              <a:t> Tällä ei ole suurta vaikutusta. Päiväkodin kokoa enemmän vaikuttaa ryhmän koko</a:t>
            </a:r>
            <a:r>
              <a:rPr lang="fi-FI" dirty="0" smtClean="0"/>
              <a:t>.”</a:t>
            </a:r>
            <a:endParaRPr lang="fi-FI" dirty="0"/>
          </a:p>
          <a:p>
            <a:r>
              <a:rPr lang="fi-FI" dirty="0" smtClean="0"/>
              <a:t>”Ammattitaitoinen </a:t>
            </a:r>
            <a:r>
              <a:rPr lang="fi-FI" dirty="0"/>
              <a:t>henkilökunta vaikuttaa enemmän </a:t>
            </a:r>
            <a:r>
              <a:rPr lang="fi-FI" dirty="0" err="1"/>
              <a:t>kuinpäiväkodin</a:t>
            </a:r>
            <a:r>
              <a:rPr lang="fi-FI" dirty="0"/>
              <a:t> koko ja sijainti. Toiminta on erilaista, mutta opetussuunnitelman mukaista molemmissa</a:t>
            </a:r>
            <a:r>
              <a:rPr lang="fi-FI" dirty="0" smtClean="0"/>
              <a:t>.”</a:t>
            </a:r>
          </a:p>
          <a:p>
            <a:r>
              <a:rPr lang="fi-FI" dirty="0" smtClean="0"/>
              <a:t>”</a:t>
            </a:r>
            <a:r>
              <a:rPr lang="fi-FI" dirty="0"/>
              <a:t> Isoon keskustan päiväkotiin panostetaan ehkä enemmän materiaalien ja välineiden suhteen, esimiesten ja erityisopettajien tuki on lähempänä, keskustan oppimisympäristöt ovat kävelymatkan päässä ja hyödynnettävissä paremmin</a:t>
            </a:r>
            <a:r>
              <a:rPr lang="fi-FI" dirty="0" smtClean="0"/>
              <a:t>.”</a:t>
            </a:r>
          </a:p>
          <a:p>
            <a:r>
              <a:rPr lang="fi-FI" dirty="0" smtClean="0"/>
              <a:t>”</a:t>
            </a:r>
            <a:r>
              <a:rPr lang="fi-FI" dirty="0"/>
              <a:t> Lähipalvelut (kirjasto, liikuntatilat) ja hyvät luontokohteet lähellä edesauttavat opetuksen </a:t>
            </a:r>
            <a:r>
              <a:rPr lang="fi-FI" dirty="0" smtClean="0"/>
              <a:t>järjestämisessä. Pienemmässä </a:t>
            </a:r>
            <a:r>
              <a:rPr lang="fi-FI" dirty="0"/>
              <a:t>yksikössä ja erityisesti pienemmässä lapsiryhmässä yksittäinen lapsi saa enemmän huomiota ja tukea oppimisen haasteisiin</a:t>
            </a:r>
            <a:r>
              <a:rPr lang="fi-FI" dirty="0" smtClean="0"/>
              <a:t>.”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77665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9. Mitä hyvää on pienen päiväkodin arjessa?</a:t>
            </a:r>
            <a:br>
              <a:rPr lang="fi-FI" sz="3600" dirty="0" smtClean="0"/>
            </a:br>
            <a:r>
              <a:rPr lang="fi-FI" sz="1400" dirty="0" smtClean="0"/>
              <a:t>Vastaajien määrä 21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Yhteisöllisyys, tunnetaan lapset ja vanhemmat</a:t>
            </a:r>
          </a:p>
          <a:p>
            <a:r>
              <a:rPr lang="fi-FI" dirty="0" smtClean="0"/>
              <a:t>Kodinomaisuus, leppoisampi ilmapiiri</a:t>
            </a:r>
          </a:p>
          <a:p>
            <a:r>
              <a:rPr lang="fi-FI" dirty="0" smtClean="0"/>
              <a:t>Joustavuus, pystytään tekemään nopeita ja omalle ryhmälle sopivia ratkaisuja, ei olla välttämättä sidottuja ruoka- ja siivousaikoihin vaan mennään lasten ehdoilla</a:t>
            </a:r>
          </a:p>
          <a:p>
            <a:r>
              <a:rPr lang="fi-FI" dirty="0" smtClean="0"/>
              <a:t>Koulun kanssa tehtävä yhteistyö helpompi toteuttaa</a:t>
            </a:r>
          </a:p>
          <a:p>
            <a:r>
              <a:rPr lang="fi-FI" dirty="0" smtClean="0"/>
              <a:t>Kiusaamistilanteisiin voidaan puuttua tehokkaammin, kokonaisvaltaisemmin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8187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3186" y="365125"/>
            <a:ext cx="9281585" cy="1325563"/>
          </a:xfrm>
        </p:spPr>
        <p:txBody>
          <a:bodyPr>
            <a:normAutofit/>
          </a:bodyPr>
          <a:lstStyle/>
          <a:p>
            <a:r>
              <a:rPr lang="fi-FI" sz="3600" dirty="0" smtClean="0"/>
              <a:t>10. Mitä haasteita on pienen päiväkodin arjessa?</a:t>
            </a:r>
            <a:br>
              <a:rPr lang="fi-FI" sz="3600" dirty="0" smtClean="0"/>
            </a:br>
            <a:r>
              <a:rPr lang="fi-FI" sz="1400" dirty="0" smtClean="0"/>
              <a:t>Vastaajien määrä 18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Henkilökunnan haavoittuvuus, apua ei helposti saatavilla</a:t>
            </a:r>
            <a:endParaRPr lang="fi-FI" dirty="0"/>
          </a:p>
          <a:p>
            <a:r>
              <a:rPr lang="fi-FI" dirty="0" smtClean="0"/>
              <a:t>Toisten ryhmien aikuisten tuki, yhteistyö muiden ryhmien kanssa, tiimipalaverit</a:t>
            </a:r>
          </a:p>
          <a:p>
            <a:r>
              <a:rPr lang="fi-FI" dirty="0" smtClean="0"/>
              <a:t>Kasvatushenkilöstö joutuu osallistumaan ruokahuolto- ja siivoustöihin</a:t>
            </a:r>
          </a:p>
          <a:p>
            <a:r>
              <a:rPr lang="fi-FI" dirty="0" smtClean="0"/>
              <a:t>Esimiesten tuki kauempana</a:t>
            </a:r>
          </a:p>
          <a:p>
            <a:r>
              <a:rPr lang="fi-FI" dirty="0" smtClean="0"/>
              <a:t>Ikäjakauma suuri ja tämä täytyy ottaa huomioon toiminnassa</a:t>
            </a:r>
          </a:p>
        </p:txBody>
      </p:sp>
    </p:spTree>
    <p:extLst>
      <p:ext uri="{BB962C8B-B14F-4D97-AF65-F5344CB8AC3E}">
        <p14:creationId xmlns:p14="http://schemas.microsoft.com/office/powerpoint/2010/main" val="379513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11. Mitä hyvää on joustavassa alkuopetuksessa?</a:t>
            </a:r>
            <a:br>
              <a:rPr lang="fi-FI" sz="3600" dirty="0" smtClean="0"/>
            </a:br>
            <a:r>
              <a:rPr lang="fi-FI" sz="1400" dirty="0" smtClean="0"/>
              <a:t>Vastaajien määrä 16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Kynnys koulun aloittamiseen madaltuu</a:t>
            </a:r>
          </a:p>
          <a:p>
            <a:r>
              <a:rPr lang="fi-FI" dirty="0" smtClean="0"/>
              <a:t>Lapsi voi edetä omaan tahtiinsa, joko nopeampaan tahtiin tai pidemmällä aikavälillä</a:t>
            </a:r>
          </a:p>
          <a:p>
            <a:r>
              <a:rPr lang="fi-FI" dirty="0" smtClean="0"/>
              <a:t>Lasten motivaatio suurempi kun saa mallia suuremmista</a:t>
            </a:r>
          </a:p>
          <a:p>
            <a:r>
              <a:rPr lang="fi-FI" dirty="0" smtClean="0"/>
              <a:t>Opettajien ammattitaito monipuolisempaa</a:t>
            </a:r>
          </a:p>
          <a:p>
            <a:r>
              <a:rPr lang="fi-FI" dirty="0" smtClean="0"/>
              <a:t>Mahdollisuus säilyttää palvelut pienissä yksiköissä</a:t>
            </a:r>
          </a:p>
          <a:p>
            <a:r>
              <a:rPr lang="fi-FI" dirty="0" smtClean="0"/>
              <a:t>Enemmän sosiaalisia kontakteja tulevaisuutta ajatellen</a:t>
            </a:r>
          </a:p>
          <a:p>
            <a:r>
              <a:rPr lang="fi-FI" dirty="0" smtClean="0"/>
              <a:t>1-2 luokan oppilaiden hyötyminen esiopetuksen toiminnallisesta ja kokonaisvaltaisesta tavasta oppia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8179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12. Mitä haasteita on joustavassa alkuopetuksessa?</a:t>
            </a:r>
            <a:br>
              <a:rPr lang="fi-FI" sz="3600" dirty="0" smtClean="0"/>
            </a:br>
            <a:r>
              <a:rPr lang="fi-FI" sz="1400" dirty="0" smtClean="0"/>
              <a:t>Vastaajien määrä 16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Eri ikäisten toimintojen eriyttäminen, ryhmän iso ikäjakauma</a:t>
            </a:r>
          </a:p>
          <a:p>
            <a:r>
              <a:rPr lang="fi-FI" dirty="0" smtClean="0"/>
              <a:t>Suuret erot lasten välillä oppimisvalmiuksissa, työskentelytaidoissa, sosiaalisissa taidoissa, henkisessä kypsyydessä yleisesti</a:t>
            </a:r>
            <a:endParaRPr lang="fi-FI" dirty="0"/>
          </a:p>
          <a:p>
            <a:r>
              <a:rPr lang="fi-FI" dirty="0" smtClean="0"/>
              <a:t>Yhteisen toiminnan suunnittelu</a:t>
            </a:r>
          </a:p>
          <a:p>
            <a:r>
              <a:rPr lang="fi-FI" dirty="0" smtClean="0"/>
              <a:t>Eskareilla </a:t>
            </a:r>
            <a:r>
              <a:rPr lang="fi-FI" smtClean="0"/>
              <a:t>usein pitkät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6692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6571" cy="1325563"/>
          </a:xfrm>
        </p:spPr>
        <p:txBody>
          <a:bodyPr>
            <a:normAutofit/>
          </a:bodyPr>
          <a:lstStyle/>
          <a:p>
            <a:r>
              <a:rPr lang="fi-FI" sz="3600" dirty="0" smtClean="0"/>
              <a:t>13. Mitä hyvää näet päiväkotien yhdistämisessä? </a:t>
            </a:r>
            <a:br>
              <a:rPr lang="fi-FI" sz="3600" dirty="0" smtClean="0"/>
            </a:br>
            <a:r>
              <a:rPr lang="fi-FI" sz="1400" dirty="0" smtClean="0"/>
              <a:t>Vastaajien määrä 16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Henkilökunnan helpompi siirtyä, jos paikka on lähellä ja avuntarve toisessa ryhmässä suuri</a:t>
            </a:r>
          </a:p>
          <a:p>
            <a:r>
              <a:rPr lang="fi-FI" dirty="0" smtClean="0"/>
              <a:t>Lapsiryhmien yhdistäminen tarvittaessa</a:t>
            </a:r>
          </a:p>
          <a:p>
            <a:r>
              <a:rPr lang="fi-FI" dirty="0" smtClean="0"/>
              <a:t>Samalla rahalla saa yhteen päiväkotiin jotain kalliimpaa ja suurempaa kuin moneen päiväkotiin jotain pientä</a:t>
            </a:r>
          </a:p>
          <a:p>
            <a:r>
              <a:rPr lang="fi-FI" dirty="0" smtClean="0"/>
              <a:t>Yhtenäisemmät toimintatavat</a:t>
            </a:r>
          </a:p>
          <a:p>
            <a:r>
              <a:rPr lang="fi-FI" dirty="0" smtClean="0"/>
              <a:t>Enemmän henkilöstöä, uusia ideoita, ajatuksia</a:t>
            </a:r>
          </a:p>
        </p:txBody>
      </p:sp>
    </p:spTree>
    <p:extLst>
      <p:ext uri="{BB962C8B-B14F-4D97-AF65-F5344CB8AC3E}">
        <p14:creationId xmlns:p14="http://schemas.microsoft.com/office/powerpoint/2010/main" val="363065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1. Yksikkö, jossa työskentelen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1800" dirty="0" smtClean="0"/>
              <a:t>Vastaajien kokonaismäärä 20</a:t>
            </a:r>
            <a:endParaRPr lang="fi-FI" sz="1800" dirty="0"/>
          </a:p>
        </p:txBody>
      </p:sp>
      <p:pic>
        <p:nvPicPr>
          <p:cNvPr id="7" name="Kuva 6"/>
          <p:cNvPicPr/>
          <p:nvPr/>
        </p:nvPicPr>
        <p:blipFill>
          <a:blip r:embed="rId2"/>
          <a:stretch>
            <a:fillRect/>
          </a:stretch>
        </p:blipFill>
        <p:spPr>
          <a:xfrm>
            <a:off x="739812" y="1814513"/>
            <a:ext cx="5338259" cy="4310118"/>
          </a:xfrm>
          <a:prstGeom prst="rect">
            <a:avLst/>
          </a:prstGeom>
        </p:spPr>
      </p:pic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6044934"/>
              </p:ext>
            </p:extLst>
          </p:nvPr>
        </p:nvGraphicFramePr>
        <p:xfrm>
          <a:off x="7562625" y="2452744"/>
          <a:ext cx="3791175" cy="3316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3725">
                  <a:extLst>
                    <a:ext uri="{9D8B030D-6E8A-4147-A177-3AD203B41FA5}">
                      <a16:colId xmlns:a16="http://schemas.microsoft.com/office/drawing/2014/main" val="3483839510"/>
                    </a:ext>
                  </a:extLst>
                </a:gridCol>
                <a:gridCol w="1263725">
                  <a:extLst>
                    <a:ext uri="{9D8B030D-6E8A-4147-A177-3AD203B41FA5}">
                      <a16:colId xmlns:a16="http://schemas.microsoft.com/office/drawing/2014/main" val="3221172566"/>
                    </a:ext>
                  </a:extLst>
                </a:gridCol>
                <a:gridCol w="1263725">
                  <a:extLst>
                    <a:ext uri="{9D8B030D-6E8A-4147-A177-3AD203B41FA5}">
                      <a16:colId xmlns:a16="http://schemas.microsoft.com/office/drawing/2014/main" val="656339601"/>
                    </a:ext>
                  </a:extLst>
                </a:gridCol>
              </a:tblGrid>
              <a:tr h="412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n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862795474"/>
                  </a:ext>
                </a:extLst>
              </a:tr>
              <a:tr h="412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Leivonpesä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4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20,0%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3550446995"/>
                  </a:ext>
                </a:extLst>
              </a:tr>
              <a:tr h="412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Tuulihattu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12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60,0%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3995883940"/>
                  </a:ext>
                </a:extLst>
              </a:tr>
              <a:tr h="412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Tervapääsky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2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10,0%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114620810"/>
                  </a:ext>
                </a:extLst>
              </a:tr>
              <a:tr h="412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Leppäkerttu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0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0,0%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68807882"/>
                  </a:ext>
                </a:extLst>
              </a:tr>
              <a:tr h="412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Sammalniitty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0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0,0%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90634249"/>
                  </a:ext>
                </a:extLst>
              </a:tr>
              <a:tr h="412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Metsätie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5,0%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2944705698"/>
                  </a:ext>
                </a:extLst>
              </a:tr>
              <a:tr h="412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Avoin päiväkoti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5,0%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4266153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03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1064" y="365125"/>
            <a:ext cx="9843247" cy="1325563"/>
          </a:xfrm>
        </p:spPr>
        <p:txBody>
          <a:bodyPr>
            <a:normAutofit/>
          </a:bodyPr>
          <a:lstStyle/>
          <a:p>
            <a:r>
              <a:rPr lang="fi-FI" sz="3600" dirty="0" smtClean="0"/>
              <a:t>14. Mitä haasteita näet päiväkotien yhdistämisessä?</a:t>
            </a:r>
            <a:br>
              <a:rPr lang="fi-FI" sz="3600" dirty="0" smtClean="0"/>
            </a:br>
            <a:r>
              <a:rPr lang="fi-FI" sz="1400" dirty="0" smtClean="0"/>
              <a:t>Vastaajien määrä 18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Tilojen ja pihan jakaminen suurelle porukalle</a:t>
            </a:r>
          </a:p>
          <a:p>
            <a:r>
              <a:rPr lang="fi-FI" dirty="0" smtClean="0"/>
              <a:t>Suuret lapsimäärät yhtä aikaa ulkona, yhteisissä hetkissä, jonotus kaikkeen </a:t>
            </a:r>
          </a:p>
          <a:p>
            <a:r>
              <a:rPr lang="fi-FI" dirty="0" smtClean="0"/>
              <a:t>Riittääkö tilat ja mitkä ovat ryhmäkoot, vaarana isot ryhmät</a:t>
            </a:r>
          </a:p>
          <a:p>
            <a:r>
              <a:rPr lang="fi-FI" dirty="0" smtClean="0"/>
              <a:t>Kodinomaisuus hankalampaa mitä isompi yksikkö</a:t>
            </a:r>
          </a:p>
          <a:p>
            <a:r>
              <a:rPr lang="fi-FI" dirty="0" smtClean="0"/>
              <a:t>Avoin pk on toimintamuotona hyvin erilainen. Osaa vanhemmista saattaisi jännittää suuren pian läpikävely päiväkotiin päästäkseen ja se voisi olla jopa este saapumiselle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4113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15. Mitä hyvää näet päiväkodin ja koulun yhdistämisessä?</a:t>
            </a:r>
            <a:br>
              <a:rPr lang="fi-FI" sz="3600" dirty="0" smtClean="0"/>
            </a:br>
            <a:r>
              <a:rPr lang="fi-FI" sz="1400" dirty="0" smtClean="0"/>
              <a:t>Vastaajien määrä 17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Matala kynnys siirtyä eskarista kouluun, koulu on tuttu lapsille jo ekaluokalle mentäessä</a:t>
            </a:r>
          </a:p>
          <a:p>
            <a:r>
              <a:rPr lang="fi-FI" dirty="0" smtClean="0"/>
              <a:t>Kiinteistökulut vähenevät</a:t>
            </a:r>
          </a:p>
          <a:p>
            <a:r>
              <a:rPr lang="fi-FI" dirty="0" smtClean="0"/>
              <a:t>Ruokahuolto ja siivouskulut vähenevät</a:t>
            </a:r>
          </a:p>
          <a:p>
            <a:r>
              <a:rPr lang="fi-FI" dirty="0" smtClean="0"/>
              <a:t>Toiminnassa voidaan käyttää samoja materiaaleja ja välineitä</a:t>
            </a:r>
          </a:p>
          <a:p>
            <a:r>
              <a:rPr lang="fi-FI" dirty="0" smtClean="0"/>
              <a:t>Uusiin kavereihin tutustuminen laajemmin helpompaa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9620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16. Mitä haasteita näet päiväkodin ja koulun yhdistämisessä?</a:t>
            </a:r>
            <a:br>
              <a:rPr lang="fi-FI" sz="3600" dirty="0" smtClean="0"/>
            </a:br>
            <a:r>
              <a:rPr lang="fi-FI" sz="1400" dirty="0" smtClean="0"/>
              <a:t>Vastaajien määrä 17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Saako lapsi olla lapsi? Jääkö pienet jalkoihin?</a:t>
            </a:r>
          </a:p>
          <a:p>
            <a:r>
              <a:rPr lang="fi-FI" dirty="0" smtClean="0"/>
              <a:t>Pienemmät ottavat mallia isompien käytöksestä, myös huonosta</a:t>
            </a:r>
          </a:p>
          <a:p>
            <a:r>
              <a:rPr lang="fi-FI" dirty="0" smtClean="0"/>
              <a:t>Pystytäänkö rakennukset tekemään niin että palvelevat eri-ikäisiä?</a:t>
            </a:r>
          </a:p>
          <a:p>
            <a:r>
              <a:rPr lang="fi-FI" dirty="0" smtClean="0"/>
              <a:t>Liikaa lapsia samassa paikassa, ruokalat suuria ja kova hälinä</a:t>
            </a:r>
          </a:p>
          <a:p>
            <a:r>
              <a:rPr lang="fi-FI" dirty="0" smtClean="0"/>
              <a:t>Yleensä eskariin ja kouluun siirtyminen ovat lapselle positiivisella tavalla jänniä tapahtumia, nyt sellaista askelta ei samalla tavalla tule</a:t>
            </a:r>
          </a:p>
        </p:txBody>
      </p:sp>
    </p:spTree>
    <p:extLst>
      <p:ext uri="{BB962C8B-B14F-4D97-AF65-F5344CB8AC3E}">
        <p14:creationId xmlns:p14="http://schemas.microsoft.com/office/powerpoint/2010/main" val="3738901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800" dirty="0" smtClean="0"/>
              <a:t>17. </a:t>
            </a:r>
            <a:r>
              <a:rPr lang="fi-FI" sz="2800" b="1" dirty="0"/>
              <a:t>Miten oppimisympäristö mahdollisesti edistää henkilöstön työhyvinvointia? Voit ottaa kantaa esimerkiksi pienen/isomman päiväkodin näkökulmasta</a:t>
            </a:r>
            <a:r>
              <a:rPr lang="fi-FI" sz="2800" b="1" dirty="0" smtClean="0"/>
              <a:t>.</a:t>
            </a:r>
            <a:br>
              <a:rPr lang="fi-FI" sz="2800" b="1" dirty="0" smtClean="0"/>
            </a:br>
            <a:r>
              <a:rPr lang="fi-FI" sz="1400" b="1" dirty="0" smtClean="0"/>
              <a:t>Vastaajien määrä 18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Terveet, viihtyisät, toimivat ja monipuoliset tilat tuovat lisää motivaatiota työhön</a:t>
            </a:r>
          </a:p>
          <a:p>
            <a:r>
              <a:rPr lang="fi-FI" dirty="0" smtClean="0"/>
              <a:t>Henkilöstö voi hyvin kun heillä on:</a:t>
            </a:r>
          </a:p>
          <a:p>
            <a:pPr lvl="1"/>
            <a:r>
              <a:rPr lang="fi-FI" dirty="0" smtClean="0"/>
              <a:t>Riittävän pieni ryhmä, että voi ottaa lapset yksilöllisesti huomioon</a:t>
            </a:r>
          </a:p>
          <a:p>
            <a:pPr lvl="1"/>
            <a:r>
              <a:rPr lang="fi-FI" dirty="0" smtClean="0"/>
              <a:t>Riittävästi henkilökuntaa ryhmässä</a:t>
            </a:r>
          </a:p>
          <a:p>
            <a:pPr lvl="1"/>
            <a:r>
              <a:rPr lang="fi-FI" dirty="0" smtClean="0"/>
              <a:t>Esimiesten ja erityisopettajien tuki tarvittaessa saatavissa</a:t>
            </a:r>
          </a:p>
          <a:p>
            <a:pPr lvl="1"/>
            <a:r>
              <a:rPr lang="fi-FI" dirty="0" smtClean="0"/>
              <a:t>Riittävät materiaalit ja välineet työn tekoon</a:t>
            </a:r>
          </a:p>
          <a:p>
            <a:pPr lvl="1"/>
            <a:r>
              <a:rPr lang="fi-FI" dirty="0" smtClean="0"/>
              <a:t>Mahdollisuus ja tilat luoda viihtyisä ja oppimista tukeva oppimisympäristö ryhmälleen</a:t>
            </a:r>
          </a:p>
          <a:p>
            <a:pPr lvl="1"/>
            <a:r>
              <a:rPr lang="fi-FI" dirty="0" smtClean="0"/>
              <a:t>Tiedonkulku toimii joka suuntaan</a:t>
            </a:r>
          </a:p>
          <a:p>
            <a:pPr lvl="1"/>
            <a:r>
              <a:rPr lang="fi-FI" dirty="0" smtClean="0"/>
              <a:t>Henkilökunnan näkemys otetaan huomioon päätöksenteossa</a:t>
            </a:r>
          </a:p>
          <a:p>
            <a:pPr lvl="1"/>
            <a:r>
              <a:rPr lang="fi-FI" dirty="0" smtClean="0"/>
              <a:t>Riittävästi työaikaa tehdä kaikki tarvittava, myös ryhmässä olon ulkopuoliset työt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6599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92885"/>
            <a:ext cx="9618233" cy="528407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Kahvihuonekulttuuri ja sitä myötä toiset aikuiset edistävät</a:t>
            </a:r>
          </a:p>
          <a:p>
            <a:r>
              <a:rPr lang="fi-FI" dirty="0" smtClean="0"/>
              <a:t>Pienessä päiväkodissa hankalaa, jos henkilökunnan kemiat eivät kohtaa</a:t>
            </a:r>
          </a:p>
          <a:p>
            <a:r>
              <a:rPr lang="fi-FI" dirty="0" smtClean="0"/>
              <a:t>Isommassa yksikössä on enemmän henkilökuntaa ja ei haittaa yhtä paljon, jos kaikkien kemiat eivät kohtaa</a:t>
            </a:r>
          </a:p>
          <a:p>
            <a:r>
              <a:rPr lang="fi-FI" dirty="0" smtClean="0"/>
              <a:t>Henkilökunnan isompi määrä tuo laajempaa osaamista päiväkotiin</a:t>
            </a:r>
          </a:p>
          <a:p>
            <a:r>
              <a:rPr lang="fi-FI" dirty="0" smtClean="0"/>
              <a:t>Pienessä yksikössä pystyy joustamaan enemmän aikatauluissa ja toimimaan juuri oman ryhmän tarpeiden mukaan</a:t>
            </a:r>
          </a:p>
          <a:p>
            <a:r>
              <a:rPr lang="fi-FI" dirty="0" smtClean="0"/>
              <a:t>Viihtyisässä, turvallisessa ja iloisessa oppimisympäristössä on helppo työskennellä</a:t>
            </a:r>
          </a:p>
        </p:txBody>
      </p:sp>
    </p:spTree>
    <p:extLst>
      <p:ext uri="{BB962C8B-B14F-4D97-AF65-F5344CB8AC3E}">
        <p14:creationId xmlns:p14="http://schemas.microsoft.com/office/powerpoint/2010/main" val="418342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2. Työtehtävä</a:t>
            </a:r>
            <a:br>
              <a:rPr lang="fi-FI" sz="3600" dirty="0" smtClean="0"/>
            </a:br>
            <a:r>
              <a:rPr lang="fi-FI" sz="1600" dirty="0" smtClean="0"/>
              <a:t>Vastaajien määrä 20</a:t>
            </a:r>
            <a:endParaRPr lang="fi-FI" sz="3600" dirty="0"/>
          </a:p>
        </p:txBody>
      </p:sp>
      <p:pic>
        <p:nvPicPr>
          <p:cNvPr id="7" name="Kuva 6"/>
          <p:cNvPicPr/>
          <p:nvPr/>
        </p:nvPicPr>
        <p:blipFill>
          <a:blip r:embed="rId2"/>
          <a:stretch>
            <a:fillRect/>
          </a:stretch>
        </p:blipFill>
        <p:spPr>
          <a:xfrm>
            <a:off x="494852" y="1690688"/>
            <a:ext cx="8842786" cy="2806009"/>
          </a:xfrm>
          <a:prstGeom prst="rect">
            <a:avLst/>
          </a:prstGeom>
        </p:spPr>
      </p:pic>
      <p:graphicFrame>
        <p:nvGraphicFramePr>
          <p:cNvPr id="8" name="Sisällön paikkamerkk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5023162"/>
              </p:ext>
            </p:extLst>
          </p:nvPr>
        </p:nvGraphicFramePr>
        <p:xfrm>
          <a:off x="1097281" y="4808669"/>
          <a:ext cx="8057478" cy="1464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5826">
                  <a:extLst>
                    <a:ext uri="{9D8B030D-6E8A-4147-A177-3AD203B41FA5}">
                      <a16:colId xmlns:a16="http://schemas.microsoft.com/office/drawing/2014/main" val="407102263"/>
                    </a:ext>
                  </a:extLst>
                </a:gridCol>
                <a:gridCol w="2685826">
                  <a:extLst>
                    <a:ext uri="{9D8B030D-6E8A-4147-A177-3AD203B41FA5}">
                      <a16:colId xmlns:a16="http://schemas.microsoft.com/office/drawing/2014/main" val="1364893467"/>
                    </a:ext>
                  </a:extLst>
                </a:gridCol>
                <a:gridCol w="2685826">
                  <a:extLst>
                    <a:ext uri="{9D8B030D-6E8A-4147-A177-3AD203B41FA5}">
                      <a16:colId xmlns:a16="http://schemas.microsoft.com/office/drawing/2014/main" val="3132169992"/>
                    </a:ext>
                  </a:extLst>
                </a:gridCol>
              </a:tblGrid>
              <a:tr h="333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n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560495900"/>
                  </a:ext>
                </a:extLst>
              </a:tr>
              <a:tr h="333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Varhaiskasvatuksen opettaja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8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40,0%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714224369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Varhaiskasvatuksen lastenhoitaja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11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55,0%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746291168"/>
                  </a:ext>
                </a:extLst>
              </a:tr>
              <a:tr h="333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Erityisohjaaja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5,0%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extLst>
                  <a:ext uri="{0D108BD9-81ED-4DB2-BD59-A6C34878D82A}">
                    <a16:rowId xmlns:a16="http://schemas.microsoft.com/office/drawing/2014/main" val="129425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07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28457"/>
            <a:ext cx="9056571" cy="1325563"/>
          </a:xfrm>
        </p:spPr>
        <p:txBody>
          <a:bodyPr>
            <a:normAutofit/>
          </a:bodyPr>
          <a:lstStyle/>
          <a:p>
            <a:r>
              <a:rPr lang="fi-FI" sz="2800" dirty="0" smtClean="0"/>
              <a:t>3. Mitkä asiat ovat sinulle tärkeimpiä lapsen  varhaiskasvatuksessa/esiopetuksessa (valitse 5)?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fi-FI" sz="1600" dirty="0" smtClean="0"/>
              <a:t>Vastaajien määrä 21, valittujen vastausten lukumäärä 103</a:t>
            </a:r>
            <a:endParaRPr lang="fi-FI" sz="1600" dirty="0"/>
          </a:p>
        </p:txBody>
      </p:sp>
      <p:pic>
        <p:nvPicPr>
          <p:cNvPr id="5" name="Kuva 4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454019"/>
            <a:ext cx="8591550" cy="464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3. Mitkä asiat ovat sinulle tärkeimpiä lapsen  varhaiskasvatuksessa/esiopetuksessa (valitse 5)?</a:t>
            </a:r>
            <a:br>
              <a:rPr lang="fi-FI" sz="2800" dirty="0"/>
            </a:br>
            <a:r>
              <a:rPr lang="fi-FI" sz="1600" dirty="0"/>
              <a:t>Vastaajien määrä 21, valittujen vastausten lukumäärä 103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436619"/>
              </p:ext>
            </p:extLst>
          </p:nvPr>
        </p:nvGraphicFramePr>
        <p:xfrm>
          <a:off x="473337" y="1839556"/>
          <a:ext cx="10880463" cy="4128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6821">
                  <a:extLst>
                    <a:ext uri="{9D8B030D-6E8A-4147-A177-3AD203B41FA5}">
                      <a16:colId xmlns:a16="http://schemas.microsoft.com/office/drawing/2014/main" val="551358198"/>
                    </a:ext>
                  </a:extLst>
                </a:gridCol>
                <a:gridCol w="3626821">
                  <a:extLst>
                    <a:ext uri="{9D8B030D-6E8A-4147-A177-3AD203B41FA5}">
                      <a16:colId xmlns:a16="http://schemas.microsoft.com/office/drawing/2014/main" val="479661665"/>
                    </a:ext>
                  </a:extLst>
                </a:gridCol>
                <a:gridCol w="3626821">
                  <a:extLst>
                    <a:ext uri="{9D8B030D-6E8A-4147-A177-3AD203B41FA5}">
                      <a16:colId xmlns:a16="http://schemas.microsoft.com/office/drawing/2014/main" val="441087898"/>
                    </a:ext>
                  </a:extLst>
                </a:gridCol>
              </a:tblGrid>
              <a:tr h="317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n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Prosentti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8684424"/>
                  </a:ext>
                </a:extLst>
              </a:tr>
              <a:tr h="685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Varhaiskasvatussuunnitelman ja esiopetuksen opetussuunnitelman tavoitteiden saavuttaminen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16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76,2%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5745529"/>
                  </a:ext>
                </a:extLst>
              </a:tr>
              <a:tr h="685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Erilaiset opetuksen tukitoimet saatavilla helposti (erityisopetuksen palvelut tai konsultointi)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10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47,6%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9473844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Viihtyisä oppimisympäristö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17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81,0%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5794756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Terve päiväkotirakennus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13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61,9%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552765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Turvallinen esikoulumatka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0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0,0%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5267156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Toimiva kodin ja päiväkodin välinen yhteistyö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18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85,7%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0555971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Ajanmukaiset ja monipuoliset opetusvälineet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13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61,9%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7662857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Päiväkodin koko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2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9,5%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2961685"/>
                  </a:ext>
                </a:extLst>
              </a:tr>
              <a:tr h="317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Ryhmäkoko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14</a:t>
                      </a:r>
                      <a:endParaRPr lang="fi-F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66,7%</a:t>
                      </a:r>
                      <a:endParaRPr lang="fi-F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1850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18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 smtClean="0"/>
              <a:t>4. Mitkä ovat nykyisen varhaiskasvatuksen palveluverkon hyvät puolet, vahvuudet?</a:t>
            </a:r>
            <a:br>
              <a:rPr lang="fi-FI" sz="3600" dirty="0" smtClean="0"/>
            </a:br>
            <a:r>
              <a:rPr lang="fi-FI" sz="1800" dirty="0" smtClean="0"/>
              <a:t>Vastaajien määrä 17</a:t>
            </a: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Palveluiden kattavuus ja varhaiskasvatuspalveluiden tarjoaminen eri puolilla kaupunkia, myös Pitkäjärvellä ja Oinasjärvellä. </a:t>
            </a:r>
          </a:p>
          <a:p>
            <a:r>
              <a:rPr lang="fi-FI" dirty="0" smtClean="0"/>
              <a:t>Monipuolisuus</a:t>
            </a:r>
          </a:p>
          <a:p>
            <a:pPr lvl="1"/>
            <a:r>
              <a:rPr lang="fi-FI" dirty="0" smtClean="0"/>
              <a:t>Päiväkoti</a:t>
            </a:r>
          </a:p>
          <a:p>
            <a:pPr lvl="1"/>
            <a:r>
              <a:rPr lang="fi-FI" dirty="0" smtClean="0"/>
              <a:t>Vuorohoito</a:t>
            </a:r>
          </a:p>
          <a:p>
            <a:pPr lvl="1"/>
            <a:r>
              <a:rPr lang="fi-FI" dirty="0" smtClean="0"/>
              <a:t>Avoin päiväkoti</a:t>
            </a:r>
          </a:p>
          <a:p>
            <a:pPr lvl="1"/>
            <a:r>
              <a:rPr lang="fi-FI" dirty="0" smtClean="0"/>
              <a:t>Perhepäivähoito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92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41715" cy="1325563"/>
          </a:xfrm>
        </p:spPr>
        <p:txBody>
          <a:bodyPr>
            <a:normAutofit/>
          </a:bodyPr>
          <a:lstStyle/>
          <a:p>
            <a:r>
              <a:rPr lang="fi-FI" sz="3600" dirty="0" err="1" smtClean="0"/>
              <a:t>FCG:n</a:t>
            </a:r>
            <a:r>
              <a:rPr lang="fi-FI" sz="3600" dirty="0" smtClean="0"/>
              <a:t> tekemän selvityksen vaihtoehdot: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/>
              <a:t>Vaihtoehto 1</a:t>
            </a:r>
          </a:p>
          <a:p>
            <a:pPr lvl="1"/>
            <a:r>
              <a:rPr lang="fi-FI" dirty="0"/>
              <a:t>Vähenevään varhaiskasvatuksen tarpeeseen vastataan siten, että Sammalniityn päiväkoti lakkautetaan vuonna 2022 ja Tervapääskyn päiväkoti vuonna 2028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Mikäli Leivonpesän päiväkotiin kohdistuu mittavia korjaustoimenpiteitä, arvioidaan samalla mahdollisuus keskittää keskusta-alueen päivähoito yhteen kiinteistöön.</a:t>
            </a:r>
            <a:endParaRPr lang="fi-FI" b="1" dirty="0" smtClean="0"/>
          </a:p>
          <a:p>
            <a:r>
              <a:rPr lang="fi-FI" b="1" dirty="0" smtClean="0"/>
              <a:t>Vaihtoehto 2</a:t>
            </a:r>
          </a:p>
          <a:p>
            <a:pPr lvl="1"/>
            <a:r>
              <a:rPr lang="fi-FI" dirty="0"/>
              <a:t>Varhaiskasvatuksen palveluverkon ytimen muodostavat Leivonpesän, Tuulihatun ja Leppäkertun päiväkodit, joissa järjestetään myös esiopetusta. Perhepäivähoidon tarjonnaksi on arvioitu noin 40 paikkaa. </a:t>
            </a:r>
            <a:endParaRPr lang="fi-FI" dirty="0" smtClean="0"/>
          </a:p>
          <a:p>
            <a:pPr lvl="1"/>
            <a:r>
              <a:rPr lang="fi-FI" dirty="0"/>
              <a:t>Mikäli Leivonpesän päiväkotiin kohdistuu mittavia korjaustoimenpiteitä, arvioidaan samalla mahdollisuus keskittää keskusta-alueen päivähoito yhteen kiinteistöön. Samalla arvioidaan Leivonpesän päiväkotirakennuksen mahdolliset laajentamistarpeet.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5788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Kaupungin oman tarkastelun tuloksena muodostuneet </a:t>
            </a:r>
            <a:r>
              <a:rPr lang="fi-FI" sz="3600" dirty="0" smtClean="0"/>
              <a:t>vaihtoehdot: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Vaihtoehto 3</a:t>
            </a:r>
          </a:p>
          <a:p>
            <a:pPr lvl="1"/>
            <a:r>
              <a:rPr lang="fi-FI" dirty="0"/>
              <a:t>Leivonpesän päiväkotia remontoidaan ja kiinteistöön sijoitetaan Tervapääskyn päiväkodin lapset, perhepäivähoidon varahoito ja avoin päiväkotitoiminta. Tuulihatun, Leppäkertun (Oinasjärvi) ja Sammalniityn (Pitkäjärvi) päiväkodeissa toiminta jatkuu ennallaan.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336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4852" y="290456"/>
            <a:ext cx="10858948" cy="5886507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smtClean="0"/>
              <a:t>Vaihtoehto 4</a:t>
            </a:r>
          </a:p>
          <a:p>
            <a:pPr lvl="1"/>
            <a:r>
              <a:rPr lang="fi-FI" dirty="0"/>
              <a:t>Leivonpesän päiväkotia remontoidaan ja kiinteistöön sijoitetaan Tervapääskyn päiväkodin lapset, perhepäivähoidon varahoito ja avoin päiväkotitoiminta. Tuulihatussa toiminta jatkuu ennallaan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Pitkäjärvellä Sammalniityn päiväkodista luovutaan ja varhaiskasvatus siirtyy koulun tiloihin. Varhaiskasvatuspalveluita täydentää joustava alkuopetus Pitkäjärven 1.-2. luokkien oppilaiden kanssa lv 2024-2025 lähtien. Alueen varhaiskasvatusta tarvitsevat lapset siirtyvät koulun tiloihin ja esiopetusikäiset lapset osallistuvat joustavaan alkuopetukseen koulun 1. ja 2. luokan oppilaiden kanssa. </a:t>
            </a:r>
            <a:endParaRPr lang="fi-FI" dirty="0" smtClean="0"/>
          </a:p>
          <a:p>
            <a:pPr lvl="1"/>
            <a:r>
              <a:rPr lang="fi-FI" dirty="0"/>
              <a:t>Oinasjärvellä Leppäkertun päiväkodista luovutaan ja varhaiskasvatus siirtyy koulun tiloihin. Varhaiskasvatuspalveluita täydentää joustava alkuopetus 1.-2. luokkien oppilaiden kanssa lv 2024-2025 lähtien. Alueen varhaiskasvatusta tarvitsevat lapset siirtyvät koulun tiloihin ja esiopetusikäiset lapset osallistuvat joustavaan alkuopetukseen yhdessä koulun 1. ja 2. luokan oppilaiden kanssa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Joustavalla alkuopetuksella tarkoitetaan opetusryhmää, jossa toimii esiopetuksen (ja mahd. 5-vuotiaiden ikäryhmän) ja perusopetuksen 1. ja 2. vuosiluokan oppilaita. Keskeinen tavoite on madaltaa yhteisten oppilaiden kynnystä siirtyä esiopetuksesta koulun puolelle. 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408595531"/>
      </p:ext>
    </p:extLst>
  </p:cSld>
  <p:clrMapOvr>
    <a:masterClrMapping/>
  </p:clrMapOvr>
</p:sld>
</file>

<file path=ppt/theme/theme1.xml><?xml version="1.0" encoding="utf-8"?>
<a:theme xmlns:a="http://schemas.openxmlformats.org/drawingml/2006/main" name="1_Somero">
  <a:themeElements>
    <a:clrScheme name="Somero">
      <a:dk1>
        <a:srgbClr val="000000"/>
      </a:dk1>
      <a:lt1>
        <a:sysClr val="window" lastClr="FFFFFF"/>
      </a:lt1>
      <a:dk2>
        <a:srgbClr val="181818"/>
      </a:dk2>
      <a:lt2>
        <a:srgbClr val="F2F2F2"/>
      </a:lt2>
      <a:accent1>
        <a:srgbClr val="73D101"/>
      </a:accent1>
      <a:accent2>
        <a:srgbClr val="41A9CC"/>
      </a:accent2>
      <a:accent3>
        <a:srgbClr val="FAE024"/>
      </a:accent3>
      <a:accent4>
        <a:srgbClr val="FF6600"/>
      </a:accent4>
      <a:accent5>
        <a:srgbClr val="FF0066"/>
      </a:accent5>
      <a:accent6>
        <a:srgbClr val="0C0C0C"/>
      </a:accent6>
      <a:hlink>
        <a:srgbClr val="41A9CC"/>
      </a:hlink>
      <a:folHlink>
        <a:srgbClr val="7030A0"/>
      </a:folHlink>
    </a:clrScheme>
    <a:fontScheme name="Somero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omero_yrityksille">
  <a:themeElements>
    <a:clrScheme name="Somero">
      <a:dk1>
        <a:srgbClr val="000000"/>
      </a:dk1>
      <a:lt1>
        <a:sysClr val="window" lastClr="FFFFFF"/>
      </a:lt1>
      <a:dk2>
        <a:srgbClr val="181818"/>
      </a:dk2>
      <a:lt2>
        <a:srgbClr val="F2F2F2"/>
      </a:lt2>
      <a:accent1>
        <a:srgbClr val="73D101"/>
      </a:accent1>
      <a:accent2>
        <a:srgbClr val="41A9CC"/>
      </a:accent2>
      <a:accent3>
        <a:srgbClr val="FAE024"/>
      </a:accent3>
      <a:accent4>
        <a:srgbClr val="FF6600"/>
      </a:accent4>
      <a:accent5>
        <a:srgbClr val="FF0066"/>
      </a:accent5>
      <a:accent6>
        <a:srgbClr val="0C0C0C"/>
      </a:accent6>
      <a:hlink>
        <a:srgbClr val="41A9CC"/>
      </a:hlink>
      <a:folHlink>
        <a:srgbClr val="7030A0"/>
      </a:folHlink>
    </a:clrScheme>
    <a:fontScheme name="Somero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Somero_matkailijoille">
  <a:themeElements>
    <a:clrScheme name="Somero">
      <a:dk1>
        <a:srgbClr val="000000"/>
      </a:dk1>
      <a:lt1>
        <a:sysClr val="window" lastClr="FFFFFF"/>
      </a:lt1>
      <a:dk2>
        <a:srgbClr val="181818"/>
      </a:dk2>
      <a:lt2>
        <a:srgbClr val="F2F2F2"/>
      </a:lt2>
      <a:accent1>
        <a:srgbClr val="73D101"/>
      </a:accent1>
      <a:accent2>
        <a:srgbClr val="41A9CC"/>
      </a:accent2>
      <a:accent3>
        <a:srgbClr val="FAE024"/>
      </a:accent3>
      <a:accent4>
        <a:srgbClr val="FF6600"/>
      </a:accent4>
      <a:accent5>
        <a:srgbClr val="FF0066"/>
      </a:accent5>
      <a:accent6>
        <a:srgbClr val="0C0C0C"/>
      </a:accent6>
      <a:hlink>
        <a:srgbClr val="41A9CC"/>
      </a:hlink>
      <a:folHlink>
        <a:srgbClr val="7030A0"/>
      </a:folHlink>
    </a:clrScheme>
    <a:fontScheme name="Somero">
      <a:majorFont>
        <a:latin typeface="Raleway Extra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1508</Words>
  <Application>Microsoft Office PowerPoint</Application>
  <PresentationFormat>Laajakuva</PresentationFormat>
  <Paragraphs>202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24</vt:i4>
      </vt:variant>
    </vt:vector>
  </HeadingPairs>
  <TitlesOfParts>
    <vt:vector size="32" baseType="lpstr">
      <vt:lpstr>Arial</vt:lpstr>
      <vt:lpstr>Calibri</vt:lpstr>
      <vt:lpstr>Raleway</vt:lpstr>
      <vt:lpstr>Raleway ExtraBold</vt:lpstr>
      <vt:lpstr>Times New Roman</vt:lpstr>
      <vt:lpstr>1_Somero</vt:lpstr>
      <vt:lpstr>2_Somero_yrityksille</vt:lpstr>
      <vt:lpstr>3_Somero_matkailijoille</vt:lpstr>
      <vt:lpstr>Henkilöstökysely varhaiskasvatus</vt:lpstr>
      <vt:lpstr>1. Yksikkö, jossa työskentelen Vastaajien kokonaismäärä 20</vt:lpstr>
      <vt:lpstr>2. Työtehtävä Vastaajien määrä 20</vt:lpstr>
      <vt:lpstr>3. Mitkä asiat ovat sinulle tärkeimpiä lapsen  varhaiskasvatuksessa/esiopetuksessa (valitse 5)? Vastaajien määrä 21, valittujen vastausten lukumäärä 103</vt:lpstr>
      <vt:lpstr>3. Mitkä asiat ovat sinulle tärkeimpiä lapsen  varhaiskasvatuksessa/esiopetuksessa (valitse 5)? Vastaajien määrä 21, valittujen vastausten lukumäärä 103</vt:lpstr>
      <vt:lpstr>4. Mitkä ovat nykyisen varhaiskasvatuksen palveluverkon hyvät puolet, vahvuudet? Vastaajien määrä 17</vt:lpstr>
      <vt:lpstr>FCG:n tekemän selvityksen vaihtoehdot:</vt:lpstr>
      <vt:lpstr>Kaupungin oman tarkastelun tuloksena muodostuneet vaihtoehdot:</vt:lpstr>
      <vt:lpstr>PowerPoint-esitys</vt:lpstr>
      <vt:lpstr>PowerPoint-esitys</vt:lpstr>
      <vt:lpstr>5. Mikä näistä vaihtoehdoista olisi mielestäsi paras? Vastaajien määrä 20</vt:lpstr>
      <vt:lpstr>6. Miksi? Vastaajien määrä 17</vt:lpstr>
      <vt:lpstr>7. Mikä muu vaihtoehto olisi mielestäsi toimiva ja miksi? Vastaajien määrä 13</vt:lpstr>
      <vt:lpstr>8. Miten mielestäsi päiväkodin koko ja sijainti kunnassa vaikuttavat opetussuunnitelman tavoitteiden saavuttamiseen päiväkodissa? Vastaajien määrä 19, esimerkkejä vastauksista:</vt:lpstr>
      <vt:lpstr>9. Mitä hyvää on pienen päiväkodin arjessa? Vastaajien määrä 21</vt:lpstr>
      <vt:lpstr>10. Mitä haasteita on pienen päiväkodin arjessa? Vastaajien määrä 18</vt:lpstr>
      <vt:lpstr>11. Mitä hyvää on joustavassa alkuopetuksessa? Vastaajien määrä 16</vt:lpstr>
      <vt:lpstr>12. Mitä haasteita on joustavassa alkuopetuksessa? Vastaajien määrä 16</vt:lpstr>
      <vt:lpstr>13. Mitä hyvää näet päiväkotien yhdistämisessä?  Vastaajien määrä 16</vt:lpstr>
      <vt:lpstr>14. Mitä haasteita näet päiväkotien yhdistämisessä? Vastaajien määrä 18</vt:lpstr>
      <vt:lpstr>15. Mitä hyvää näet päiväkodin ja koulun yhdistämisessä? Vastaajien määrä 17</vt:lpstr>
      <vt:lpstr>16. Mitä haasteita näet päiväkodin ja koulun yhdistämisessä? Vastaajien määrä 17</vt:lpstr>
      <vt:lpstr>17. Miten oppimisympäristö mahdollisesti edistää henkilöstön työhyvinvointia? Voit ottaa kantaa esimerkiksi pienen/isomman päiväkodin näkökulmasta. Vastaajien määrä 18</vt:lpstr>
      <vt:lpstr>PowerPoint-esitys</vt:lpstr>
    </vt:vector>
  </TitlesOfParts>
  <Company>Someron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Uusitalo Tanja</dc:creator>
  <cp:lastModifiedBy>Stigell Kristiina</cp:lastModifiedBy>
  <cp:revision>116</cp:revision>
  <dcterms:created xsi:type="dcterms:W3CDTF">2020-05-19T10:09:37Z</dcterms:created>
  <dcterms:modified xsi:type="dcterms:W3CDTF">2021-11-03T06:31:31Z</dcterms:modified>
</cp:coreProperties>
</file>